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88" r:id="rId2"/>
    <p:sldId id="289" r:id="rId3"/>
    <p:sldId id="617" r:id="rId4"/>
    <p:sldId id="619" r:id="rId5"/>
    <p:sldId id="620" r:id="rId6"/>
    <p:sldId id="621" r:id="rId7"/>
    <p:sldId id="622" r:id="rId8"/>
    <p:sldId id="623" r:id="rId9"/>
    <p:sldId id="624" r:id="rId10"/>
    <p:sldId id="625" r:id="rId11"/>
    <p:sldId id="626" r:id="rId12"/>
    <p:sldId id="627" r:id="rId13"/>
    <p:sldId id="628" r:id="rId14"/>
    <p:sldId id="629" r:id="rId15"/>
    <p:sldId id="618" r:id="rId16"/>
    <p:sldId id="654" r:id="rId17"/>
    <p:sldId id="636" r:id="rId18"/>
    <p:sldId id="631" r:id="rId19"/>
    <p:sldId id="635" r:id="rId20"/>
    <p:sldId id="632" r:id="rId21"/>
    <p:sldId id="633" r:id="rId22"/>
    <p:sldId id="634" r:id="rId23"/>
    <p:sldId id="655" r:id="rId24"/>
    <p:sldId id="667" r:id="rId25"/>
    <p:sldId id="656" r:id="rId26"/>
    <p:sldId id="658" r:id="rId27"/>
    <p:sldId id="659" r:id="rId28"/>
    <p:sldId id="664" r:id="rId29"/>
    <p:sldId id="665" r:id="rId30"/>
    <p:sldId id="666" r:id="rId31"/>
    <p:sldId id="612" r:id="rId32"/>
  </p:sldIdLst>
  <p:sldSz cx="9144000" cy="6858000" type="screen4x3"/>
  <p:notesSz cx="7315200" cy="9601200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na" initials="C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89FB"/>
    <a:srgbClr val="F70146"/>
    <a:srgbClr val="133051"/>
    <a:srgbClr val="183D68"/>
    <a:srgbClr val="959595"/>
    <a:srgbClr val="ABABAB"/>
    <a:srgbClr val="989898"/>
    <a:srgbClr val="838383"/>
    <a:srgbClr val="878A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5" autoAdjust="0"/>
    <p:restoredTop sz="88499" autoAdjust="0"/>
  </p:normalViewPr>
  <p:slideViewPr>
    <p:cSldViewPr snapToGrid="0" snapToObjects="1">
      <p:cViewPr varScale="1">
        <p:scale>
          <a:sx n="75" d="100"/>
          <a:sy n="75" d="100"/>
        </p:scale>
        <p:origin x="1435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notesViewPr>
    <p:cSldViewPr snapToGrid="0" snapToObjects="1">
      <p:cViewPr varScale="1">
        <p:scale>
          <a:sx n="64" d="100"/>
          <a:sy n="64" d="100"/>
        </p:scale>
        <p:origin x="3101" y="82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600D62BF-BC3D-5643-8C6B-023F23C60991}" type="datetime1">
              <a:rPr lang="de-DE"/>
              <a:pPr>
                <a:defRPr/>
              </a:pPr>
              <a:t>25.01.2023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893D5CDE-6566-B845-89DF-0B726458835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58235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7.sv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4.svg>
</file>

<file path=ppt/media/image35.png>
</file>

<file path=ppt/media/image36.svg>
</file>

<file path=ppt/media/image37.png>
</file>

<file path=ppt/media/image4.png>
</file>

<file path=ppt/media/image5.pn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44DB3E88-E418-044F-AA16-C508DA6016E0}" type="datetime1">
              <a:rPr lang="de-DE"/>
              <a:pPr>
                <a:defRPr/>
              </a:pPr>
              <a:t>25.01.2023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 noProof="0"/>
              <a:t>Mastertextformat bearbeiten</a:t>
            </a:r>
          </a:p>
          <a:p>
            <a:pPr lvl="1"/>
            <a:r>
              <a:rPr lang="de-AT" noProof="0"/>
              <a:t>Zweite Ebene</a:t>
            </a:r>
          </a:p>
          <a:p>
            <a:pPr lvl="2"/>
            <a:r>
              <a:rPr lang="de-AT" noProof="0"/>
              <a:t>Dritte Ebene</a:t>
            </a:r>
          </a:p>
          <a:p>
            <a:pPr lvl="3"/>
            <a:r>
              <a:rPr lang="de-AT" noProof="0"/>
              <a:t>Vierte Ebene</a:t>
            </a:r>
          </a:p>
          <a:p>
            <a:pPr lvl="4"/>
            <a:r>
              <a:rPr lang="de-AT" noProof="0"/>
              <a:t>Fünfte Ebene</a:t>
            </a:r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792047E7-3E0C-6048-A5D9-00D46758416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273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ＭＳ Ｐゴシック" pitchFamily="-107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3814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452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9178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9212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4166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961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0187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Alternative:</a:t>
            </a:r>
            <a:r>
              <a:rPr lang="en-US" baseline="0" dirty="0"/>
              <a:t> </a:t>
            </a:r>
            <a:r>
              <a:rPr lang="en-US" baseline="0" dirty="0" err="1"/>
              <a:t>OrderKey</a:t>
            </a:r>
            <a:r>
              <a:rPr lang="en-US" baseline="0" dirty="0"/>
              <a:t> in Fact 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8731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</a:t>
            </a:r>
            <a:r>
              <a:rPr lang="en-US" dirty="0" err="1"/>
              <a:t>reduceByKey</a:t>
            </a:r>
            <a:r>
              <a:rPr lang="en-US" baseline="0" dirty="0"/>
              <a:t> also possible of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085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3407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0"/>
            <a:ext cx="9144000" cy="6355080"/>
          </a:xfrm>
          <a:prstGeom prst="rect">
            <a:avLst/>
          </a:prstGeom>
        </p:spPr>
      </p:pic>
      <p:sp>
        <p:nvSpPr>
          <p:cNvPr id="13" name="Titel 2"/>
          <p:cNvSpPr>
            <a:spLocks noGrp="1"/>
          </p:cNvSpPr>
          <p:nvPr>
            <p:ph type="title" hasCustomPrompt="1"/>
          </p:nvPr>
        </p:nvSpPr>
        <p:spPr>
          <a:xfrm>
            <a:off x="720726" y="1069200"/>
            <a:ext cx="7001102" cy="24891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marR="0" indent="0" algn="l" defTabSz="4572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500" b="1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20725" y="4341600"/>
            <a:ext cx="7001102" cy="422824"/>
          </a:xfrm>
          <a:prstGeom prst="rect">
            <a:avLst/>
          </a:prstGeom>
        </p:spPr>
        <p:txBody>
          <a:bodyPr/>
          <a:lstStyle>
            <a:lvl1pPr>
              <a:defRPr sz="2000" smtClean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/>
              <a:t>Enter date also using menu item “Header and Footer” </a:t>
            </a:r>
            <a:endParaRPr lang="de-AT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0725" y="3560400"/>
            <a:ext cx="7001102" cy="652462"/>
          </a:xfrm>
          <a:prstGeom prst="rect">
            <a:avLst/>
          </a:prstGeom>
        </p:spPr>
        <p:txBody>
          <a:bodyPr anchor="b" anchorCtr="0"/>
          <a:lstStyle>
            <a:lvl1pPr algn="l">
              <a:defRPr sz="2000" b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r>
              <a:rPr lang="en-GB"/>
              <a:t>Enter footer text using menu item “Header and Footer” </a:t>
            </a:r>
            <a:br>
              <a:rPr lang="en-GB"/>
            </a:br>
            <a:r>
              <a:rPr lang="en-GB"/>
              <a:t>and accept for all slides.</a:t>
            </a:r>
            <a:endParaRPr lang="de-AT" dirty="0"/>
          </a:p>
        </p:txBody>
      </p:sp>
      <p:sp>
        <p:nvSpPr>
          <p:cNvPr id="21" name="Textfeld 271"/>
          <p:cNvSpPr txBox="1">
            <a:spLocks noChangeArrowheads="1"/>
          </p:cNvSpPr>
          <p:nvPr userDrawn="1"/>
        </p:nvSpPr>
        <p:spPr bwMode="auto">
          <a:xfrm>
            <a:off x="7493906" y="856995"/>
            <a:ext cx="14401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</a:p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PASSION</a:t>
            </a:r>
            <a:b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37821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0726" y="577911"/>
            <a:ext cx="8197228" cy="76147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196170" cy="494110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F70146"/>
              </a:buClr>
              <a:buFont typeface="Wingdings" panose="05000000000000000000" pitchFamily="2" charset="2"/>
              <a:buChar char="§"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858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002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706.520 Data Integration and Large-Scale Analysis </a:t>
            </a: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12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Distributed Machine Learning Systems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Shafaq Siddiqi, </a:t>
            </a: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Graz University of Technology, WS </a:t>
            </a: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2022/23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3321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0589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06748" y="2097090"/>
            <a:ext cx="8721352" cy="129960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206748" y="3728980"/>
            <a:ext cx="8721352" cy="2596984"/>
          </a:xfrm>
          <a:prstGeom prst="rect">
            <a:avLst/>
          </a:prstGeom>
        </p:spPr>
        <p:txBody>
          <a:bodyPr/>
          <a:lstStyle>
            <a:lvl1pPr algn="ctr"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706.520 Data Integration and Large-Scale Analysis </a:t>
            </a:r>
            <a:r>
              <a:rPr lang="en-AT" dirty="0" smtClean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12 Distributed Machine Learning Systems</a:t>
            </a:r>
            <a:b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Shafaq Siddiqi, Graz University of Technology, WS 2022/23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3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354763"/>
            <a:ext cx="9144000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8" name="Gerade Verbindung 7"/>
          <p:cNvCxnSpPr/>
          <p:nvPr userDrawn="1"/>
        </p:nvCxnSpPr>
        <p:spPr bwMode="auto">
          <a:xfrm>
            <a:off x="720725" y="503238"/>
            <a:ext cx="8207375" cy="15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/>
          <p:cNvSpPr/>
          <p:nvPr userDrawn="1"/>
        </p:nvSpPr>
        <p:spPr>
          <a:xfrm>
            <a:off x="0" y="503238"/>
            <a:ext cx="503238" cy="504825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1" name="Foliennummernplatzhalter 5"/>
          <p:cNvSpPr txBox="1">
            <a:spLocks/>
          </p:cNvSpPr>
          <p:nvPr userDrawn="1"/>
        </p:nvSpPr>
        <p:spPr>
          <a:xfrm>
            <a:off x="0" y="582613"/>
            <a:ext cx="503238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fld id="{341491D6-FCB3-AA48-877A-0FB5E714E925}" type="slidenum">
              <a:rPr lang="de-DE" sz="1200" smtClean="0">
                <a:solidFill>
                  <a:schemeClr val="bg1"/>
                </a:solidFill>
              </a:rPr>
              <a:pPr algn="ctr" eaLnBrk="1" hangingPunct="1">
                <a:defRPr/>
              </a:pPr>
              <a:t>‹#›</a:t>
            </a:fld>
            <a:endParaRPr lang="de-DE" sz="1200">
              <a:solidFill>
                <a:schemeClr val="bg1"/>
              </a:solidFill>
            </a:endParaRPr>
          </a:p>
        </p:txBody>
      </p:sp>
      <p:pic>
        <p:nvPicPr>
          <p:cNvPr id="16" name="Bildplatzhalter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1284" y="97928"/>
            <a:ext cx="871105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pic>
      <p:pic>
        <p:nvPicPr>
          <p:cNvPr id="10" name="Grafik 10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321" y="6498439"/>
            <a:ext cx="777237" cy="2452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04" r:id="rId2"/>
    <p:sldLayoutId id="2147483707" r:id="rId3"/>
  </p:sldLayoutIdLst>
  <p:hf sldNum="0"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00000"/>
          </a:solidFill>
          <a:latin typeface="+mj-lt"/>
          <a:ea typeface="ＭＳ Ｐゴシック" pitchFamily="-107" charset="-128"/>
          <a:cs typeface="ＭＳ Ｐゴシック" pitchFamily="-107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9pPr>
    </p:titleStyle>
    <p:bodyStyle>
      <a:lvl1pPr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600" kern="1200">
          <a:solidFill>
            <a:srgbClr val="000000"/>
          </a:solidFill>
          <a:latin typeface="+mn-lt"/>
          <a:ea typeface="ＭＳ Ｐゴシック" pitchFamily="-107" charset="-128"/>
          <a:cs typeface="ＭＳ Ｐゴシック" pitchFamily="-107" charset="-128"/>
        </a:defRPr>
      </a:lvl1pPr>
      <a:lvl2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2pPr>
      <a:lvl3pPr marL="808038" indent="-271463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3pPr>
      <a:lvl4pPr marL="1438275" indent="-185738" algn="l" defTabSz="457200" rtl="0" eaLnBrk="1" fontAlgn="base" hangingPunct="1">
        <a:spcBef>
          <a:spcPct val="20000"/>
        </a:spcBef>
        <a:spcAft>
          <a:spcPct val="0"/>
        </a:spcAft>
        <a:buClr>
          <a:srgbClr val="A6A6A6"/>
        </a:buClr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4pPr>
      <a:lvl5pPr marL="1588" indent="0" algn="l" defTabSz="457200" rtl="0" eaLnBrk="1" fontAlgn="base" hangingPunct="1">
        <a:spcBef>
          <a:spcPts val="0"/>
        </a:spcBef>
        <a:spcAft>
          <a:spcPct val="0"/>
        </a:spcAft>
        <a:buFontTx/>
        <a:buNone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7.sv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2.png"/><Relationship Id="rId7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2.png"/><Relationship Id="rId5" Type="http://schemas.openxmlformats.org/officeDocument/2006/relationships/image" Target="../media/image17.svg"/><Relationship Id="rId10" Type="http://schemas.openxmlformats.org/officeDocument/2006/relationships/image" Target="../media/image24.png"/><Relationship Id="rId4" Type="http://schemas.openxmlformats.org/officeDocument/2006/relationships/image" Target="../media/image13.png"/><Relationship Id="rId9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30.png"/><Relationship Id="rId18" Type="http://schemas.openxmlformats.org/officeDocument/2006/relationships/image" Target="../media/image33.png"/><Relationship Id="rId3" Type="http://schemas.openxmlformats.org/officeDocument/2006/relationships/image" Target="../media/image17.png"/><Relationship Id="rId21" Type="http://schemas.openxmlformats.org/officeDocument/2006/relationships/image" Target="../media/image35.png"/><Relationship Id="rId7" Type="http://schemas.openxmlformats.org/officeDocument/2006/relationships/image" Target="../media/image12.png"/><Relationship Id="rId12" Type="http://schemas.openxmlformats.org/officeDocument/2006/relationships/image" Target="../media/image34.svg"/><Relationship Id="rId17" Type="http://schemas.openxmlformats.org/officeDocument/2006/relationships/image" Target="../media/image32.png"/><Relationship Id="rId2" Type="http://schemas.openxmlformats.org/officeDocument/2006/relationships/image" Target="../media/image16.jpg"/><Relationship Id="rId16" Type="http://schemas.openxmlformats.org/officeDocument/2006/relationships/image" Target="../media/image31.pn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29.png"/><Relationship Id="rId5" Type="http://schemas.openxmlformats.org/officeDocument/2006/relationships/image" Target="../media/image27.png"/><Relationship Id="rId15" Type="http://schemas.openxmlformats.org/officeDocument/2006/relationships/image" Target="../media/image19.png"/><Relationship Id="rId10" Type="http://schemas.openxmlformats.org/officeDocument/2006/relationships/image" Target="../media/image23.png"/><Relationship Id="rId19" Type="http://schemas.openxmlformats.org/officeDocument/2006/relationships/image" Target="../media/image34.jpg"/><Relationship Id="rId4" Type="http://schemas.openxmlformats.org/officeDocument/2006/relationships/image" Target="../media/image18.png"/><Relationship Id="rId9" Type="http://schemas.openxmlformats.org/officeDocument/2006/relationships/image" Target="../media/image17.svg"/><Relationship Id="rId14" Type="http://schemas.openxmlformats.org/officeDocument/2006/relationships/image" Target="../media/image36.svg"/><Relationship Id="rId2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720725" y="1069200"/>
            <a:ext cx="8423275" cy="2489199"/>
          </a:xfrm>
        </p:spPr>
        <p:txBody>
          <a:bodyPr/>
          <a:lstStyle/>
          <a:p>
            <a:r>
              <a:rPr lang="de-DE" sz="3600" dirty="0"/>
              <a:t>Data Integration and </a:t>
            </a:r>
            <a:r>
              <a:rPr lang="de-DE" sz="3600" dirty="0" smtClean="0"/>
              <a:t>Large Scale Analysis</a:t>
            </a:r>
            <a:r>
              <a:rPr lang="de-DE" b="1" dirty="0"/>
              <a:t/>
            </a:r>
            <a:br>
              <a:rPr lang="de-DE" b="1" dirty="0"/>
            </a:br>
            <a:r>
              <a:rPr lang="de-DE" sz="3200" b="1" dirty="0" smtClean="0"/>
              <a:t>12 </a:t>
            </a:r>
            <a:r>
              <a:rPr lang="de-DE" sz="3200" b="1" dirty="0"/>
              <a:t>Distributed ML Systems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720725" y="3836432"/>
            <a:ext cx="7001102" cy="1632702"/>
          </a:xfrm>
        </p:spPr>
        <p:txBody>
          <a:bodyPr anchor="t"/>
          <a:lstStyle/>
          <a:p>
            <a:r>
              <a:rPr lang="en-GB" b="1" dirty="0"/>
              <a:t>Shafaq Siddiqi</a:t>
            </a:r>
          </a:p>
          <a:p>
            <a:endParaRPr lang="en-GB" sz="1000" dirty="0"/>
          </a:p>
          <a:p>
            <a:r>
              <a:rPr lang="en-GB" dirty="0"/>
              <a:t>Graz University of Technology, Austria</a:t>
            </a:r>
            <a:br>
              <a:rPr lang="en-GB" dirty="0"/>
            </a:br>
            <a:r>
              <a:rPr lang="en-US" dirty="0"/>
              <a:t>Slides credit: Matthias Boehm</a:t>
            </a: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813915" y="6420899"/>
            <a:ext cx="262262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Last update: Jan </a:t>
            </a:r>
            <a:r>
              <a:rPr lang="en-US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27, 2023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093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3" y="1310400"/>
            <a:ext cx="8304229" cy="466734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Batch Algorithms:</a:t>
            </a:r>
            <a:r>
              <a:rPr lang="en-US" dirty="0"/>
              <a:t> Data and Task Parallel</a:t>
            </a:r>
          </a:p>
          <a:p>
            <a:pPr lvl="1"/>
            <a:r>
              <a:rPr lang="en-US" dirty="0"/>
              <a:t>Data-parallel operations</a:t>
            </a:r>
          </a:p>
          <a:p>
            <a:pPr lvl="1"/>
            <a:r>
              <a:rPr lang="en-US" dirty="0"/>
              <a:t>Different physical operators</a:t>
            </a:r>
          </a:p>
          <a:p>
            <a:pPr lvl="1"/>
            <a:endParaRPr lang="en-US" sz="1200" dirty="0"/>
          </a:p>
          <a:p>
            <a:r>
              <a:rPr lang="en-US" dirty="0">
                <a:solidFill>
                  <a:schemeClr val="accent1"/>
                </a:solidFill>
              </a:rPr>
              <a:t>Mini-Batch Algorithms:</a:t>
            </a:r>
            <a:r>
              <a:rPr lang="en-US" dirty="0"/>
              <a:t> Parameter Server 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Data-parallel</a:t>
            </a:r>
            <a:r>
              <a:rPr lang="en-US" dirty="0"/>
              <a:t> and model-parallel PS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/>
              <a:t>Update strategies (e.g., </a:t>
            </a:r>
            <a:br>
              <a:rPr lang="en-US" dirty="0"/>
            </a:br>
            <a:r>
              <a:rPr lang="en-US" dirty="0" err="1"/>
              <a:t>async</a:t>
            </a:r>
            <a:r>
              <a:rPr lang="en-US" dirty="0"/>
              <a:t>, sync, backup)</a:t>
            </a:r>
          </a:p>
          <a:p>
            <a:pPr lvl="1"/>
            <a:r>
              <a:rPr lang="en-US" dirty="0"/>
              <a:t>Data partitioning strategies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Federated ML</a:t>
            </a:r>
            <a:r>
              <a:rPr lang="en-US" dirty="0">
                <a:solidFill>
                  <a:schemeClr val="tx1"/>
                </a:solidFill>
              </a:rPr>
              <a:t> (trend 2018)</a:t>
            </a:r>
            <a:r>
              <a:rPr lang="en-US" dirty="0"/>
              <a:t> </a:t>
            </a:r>
          </a:p>
          <a:p>
            <a:pPr lvl="1"/>
            <a:endParaRPr lang="en-US" sz="1200" dirty="0"/>
          </a:p>
          <a:p>
            <a:r>
              <a:rPr lang="en-US" dirty="0">
                <a:solidFill>
                  <a:schemeClr val="tx1"/>
                </a:solidFill>
              </a:rPr>
              <a:t>Lots of PS Decisions </a:t>
            </a:r>
            <a:r>
              <a:rPr lang="en-AT" dirty="0">
                <a:sym typeface="Wingdings" panose="05000000000000000000" pitchFamily="2" charset="2"/>
              </a:rPr>
              <a:t>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Acc</a:t>
            </a:r>
            <a:r>
              <a:rPr lang="en-US" dirty="0">
                <a:sym typeface="Wingdings" panose="05000000000000000000" pitchFamily="2" charset="2"/>
              </a:rPr>
              <a:t>/Perf-Tradeoff</a:t>
            </a:r>
            <a:endParaRPr lang="en-US" sz="1200" dirty="0"/>
          </a:p>
          <a:p>
            <a:pPr lvl="1"/>
            <a:r>
              <a:rPr lang="en-US" dirty="0"/>
              <a:t>Configurations (#workers, batch size/</a:t>
            </a:r>
            <a:r>
              <a:rPr lang="en-US" dirty="0" err="1"/>
              <a:t>param</a:t>
            </a:r>
            <a:r>
              <a:rPr lang="en-US" dirty="0"/>
              <a:t> schedules, update type/</a:t>
            </a:r>
            <a:r>
              <a:rPr lang="en-US" dirty="0" err="1"/>
              <a:t>freq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Transfer optimizations:</a:t>
            </a:r>
            <a:r>
              <a:rPr lang="en-US" dirty="0"/>
              <a:t> </a:t>
            </a:r>
            <a:r>
              <a:rPr lang="en-US" dirty="0" err="1"/>
              <a:t>lossy</a:t>
            </a:r>
            <a:r>
              <a:rPr lang="en-US" dirty="0"/>
              <a:t> compression, </a:t>
            </a:r>
            <a:r>
              <a:rPr lang="en-US" dirty="0" err="1"/>
              <a:t>sparsification</a:t>
            </a:r>
            <a:r>
              <a:rPr lang="en-US" dirty="0"/>
              <a:t>, residual accumulation, layer-wise all-reduce, gradient clipping, momentum corrections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3AD177-5F3B-4753-883E-7A5CF0912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528" y="1524667"/>
            <a:ext cx="741075" cy="385587"/>
          </a:xfrm>
          <a:prstGeom prst="rect">
            <a:avLst/>
          </a:prstGeom>
        </p:spPr>
      </p:pic>
      <p:pic>
        <p:nvPicPr>
          <p:cNvPr id="20" name="Graphic 87">
            <a:extLst>
              <a:ext uri="{FF2B5EF4-FFF2-40B4-BE49-F238E27FC236}">
                <a16:creationId xmlns:a16="http://schemas.microsoft.com/office/drawing/2014/main" id="{13DC4519-F41E-40DC-90D6-66F4DE977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22565" y="1892291"/>
            <a:ext cx="1280160" cy="3080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5925" y="2046319"/>
            <a:ext cx="1388669" cy="4038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9150" y="2714423"/>
            <a:ext cx="2745921" cy="238018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F4C8685-BFBE-4C6E-A961-EA57C99B7F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537" y="3694313"/>
            <a:ext cx="765094" cy="26231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4CBA64B-C9CA-4370-BA3D-F77A68CA6ED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19" t="21182" r="16509" b="21671"/>
          <a:stretch/>
        </p:blipFill>
        <p:spPr>
          <a:xfrm>
            <a:off x="5145822" y="4049367"/>
            <a:ext cx="639447" cy="32689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BA8E35E-73C7-40FA-9FB0-814BABB7F5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309" y="3684103"/>
            <a:ext cx="659373" cy="56196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8C6360D-46D3-4969-8621-0C7A6D30F1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340" y="3390264"/>
            <a:ext cx="1027585" cy="21303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27" name="Rectangle 26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5670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Fault Tolerance &amp; Resilience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Resilience Problem</a:t>
            </a:r>
          </a:p>
          <a:p>
            <a:pPr lvl="1"/>
            <a:r>
              <a:rPr lang="en-US" dirty="0"/>
              <a:t>Increasing error rates at scale</a:t>
            </a:r>
            <a:br>
              <a:rPr lang="en-US" dirty="0"/>
            </a:br>
            <a:r>
              <a:rPr lang="en-US" dirty="0"/>
              <a:t>(soft/hard mem/disk/net errors)</a:t>
            </a:r>
          </a:p>
          <a:p>
            <a:pPr lvl="1"/>
            <a:r>
              <a:rPr lang="en-US" dirty="0"/>
              <a:t>Robustness for preemption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Need cost-effective resilience</a:t>
            </a:r>
          </a:p>
          <a:p>
            <a:pPr lvl="1"/>
            <a:endParaRPr lang="en-US" sz="1200" dirty="0"/>
          </a:p>
          <a:p>
            <a:r>
              <a:rPr lang="en-US" dirty="0">
                <a:solidFill>
                  <a:srgbClr val="7889FB"/>
                </a:solidFill>
              </a:rPr>
              <a:t>Fault Tolerance </a:t>
            </a:r>
            <a:r>
              <a:rPr lang="en-US" dirty="0"/>
              <a:t>in Large-Scale Computation</a:t>
            </a:r>
          </a:p>
          <a:p>
            <a:pPr lvl="1"/>
            <a:r>
              <a:rPr lang="en-US" dirty="0"/>
              <a:t>Block replication (min=1, max=3) in distributed file systems</a:t>
            </a:r>
          </a:p>
          <a:p>
            <a:pPr lvl="1"/>
            <a:r>
              <a:rPr lang="en-US" dirty="0"/>
              <a:t>ECC; checksums for blocks, broadcast, shuffle</a:t>
            </a:r>
          </a:p>
          <a:p>
            <a:pPr lvl="1"/>
            <a:r>
              <a:rPr lang="en-US" dirty="0" err="1"/>
              <a:t>Checkpointing</a:t>
            </a:r>
            <a:r>
              <a:rPr lang="en-US" dirty="0"/>
              <a:t> (</a:t>
            </a:r>
            <a:r>
              <a:rPr lang="en-US" dirty="0" err="1"/>
              <a:t>MapReduce</a:t>
            </a:r>
            <a:r>
              <a:rPr lang="en-US" dirty="0"/>
              <a:t>: all task outputs; Spark/DL: on request)</a:t>
            </a:r>
          </a:p>
          <a:p>
            <a:pPr lvl="1"/>
            <a:r>
              <a:rPr lang="en-US" dirty="0"/>
              <a:t>Lineage-based </a:t>
            </a:r>
            <a:r>
              <a:rPr lang="en-US" dirty="0" err="1"/>
              <a:t>recomputation</a:t>
            </a:r>
            <a:r>
              <a:rPr lang="en-US" dirty="0"/>
              <a:t> for recovery in Spark</a:t>
            </a:r>
          </a:p>
          <a:p>
            <a:endParaRPr lang="en-US" sz="1200" dirty="0"/>
          </a:p>
          <a:p>
            <a:r>
              <a:rPr lang="en-US" dirty="0">
                <a:solidFill>
                  <a:srgbClr val="7889FB"/>
                </a:solidFill>
              </a:rPr>
              <a:t>ML-specific Schemes </a:t>
            </a:r>
            <a:r>
              <a:rPr lang="en-US" b="0" dirty="0"/>
              <a:t>(exploit app characteristics)</a:t>
            </a:r>
          </a:p>
          <a:p>
            <a:pPr lvl="1"/>
            <a:r>
              <a:rPr lang="en-US" dirty="0"/>
              <a:t>Estimate contribution from lost partition to avoid strugglers</a:t>
            </a:r>
          </a:p>
          <a:p>
            <a:pPr lvl="1"/>
            <a:r>
              <a:rPr lang="en-US" dirty="0"/>
              <a:t>Example: user-defined “compensation” functions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370485A-2C51-4EC7-99B9-C41A28168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277" y="1487700"/>
            <a:ext cx="2668177" cy="1663675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21" name="Rectangle 20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95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Abstractions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Optimization Scope</a:t>
            </a:r>
          </a:p>
          <a:p>
            <a:pPr lvl="1"/>
            <a:r>
              <a:rPr lang="en-US" b="1" dirty="0"/>
              <a:t>#1 </a:t>
            </a:r>
            <a:r>
              <a:rPr lang="en-US" b="1" dirty="0">
                <a:solidFill>
                  <a:schemeClr val="accent1"/>
                </a:solidFill>
              </a:rPr>
              <a:t>Eager Interpretation</a:t>
            </a:r>
            <a:r>
              <a:rPr lang="en-US" b="1" dirty="0"/>
              <a:t> </a:t>
            </a:r>
            <a:r>
              <a:rPr lang="en-US" dirty="0"/>
              <a:t>(debugging, no opt)</a:t>
            </a:r>
          </a:p>
          <a:p>
            <a:pPr lvl="1"/>
            <a:r>
              <a:rPr lang="en-US" b="1" dirty="0"/>
              <a:t>#2 </a:t>
            </a:r>
            <a:r>
              <a:rPr lang="en-US" b="1" dirty="0">
                <a:solidFill>
                  <a:schemeClr val="accent1"/>
                </a:solidFill>
              </a:rPr>
              <a:t>Lazy expression evaluation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(some opt, avoid materialization)</a:t>
            </a:r>
          </a:p>
          <a:p>
            <a:pPr lvl="1"/>
            <a:r>
              <a:rPr lang="en-US" b="1" dirty="0"/>
              <a:t>#3 </a:t>
            </a:r>
            <a:r>
              <a:rPr lang="en-US" b="1" dirty="0">
                <a:solidFill>
                  <a:schemeClr val="accent1"/>
                </a:solidFill>
              </a:rPr>
              <a:t>Program compilation</a:t>
            </a:r>
            <a:r>
              <a:rPr lang="en-US" dirty="0"/>
              <a:t> (full opt, difficult)</a:t>
            </a:r>
          </a:p>
          <a:p>
            <a:endParaRPr lang="en-US" sz="1200" dirty="0"/>
          </a:p>
          <a:p>
            <a:r>
              <a:rPr lang="en-US" dirty="0"/>
              <a:t>Optimization Objective</a:t>
            </a:r>
          </a:p>
          <a:p>
            <a:pPr lvl="1"/>
            <a:r>
              <a:rPr lang="en-US" dirty="0"/>
              <a:t>Most common: </a:t>
            </a:r>
            <a:r>
              <a:rPr lang="en-US" b="1" dirty="0">
                <a:solidFill>
                  <a:srgbClr val="7889FB"/>
                </a:solidFill>
              </a:rPr>
              <a:t>min time</a:t>
            </a:r>
            <a:r>
              <a:rPr lang="en-US" dirty="0"/>
              <a:t> </a:t>
            </a:r>
            <a:r>
              <a:rPr lang="en-US" dirty="0" err="1"/>
              <a:t>s.t.</a:t>
            </a:r>
            <a:r>
              <a:rPr lang="en-US" dirty="0"/>
              <a:t> memory constraints</a:t>
            </a:r>
          </a:p>
          <a:p>
            <a:pPr lvl="1"/>
            <a:r>
              <a:rPr lang="en-US" dirty="0"/>
              <a:t>Multi-objective: </a:t>
            </a:r>
            <a:r>
              <a:rPr lang="en-US" b="1" dirty="0">
                <a:solidFill>
                  <a:srgbClr val="7889FB"/>
                </a:solidFill>
              </a:rPr>
              <a:t>min cost</a:t>
            </a:r>
            <a:r>
              <a:rPr lang="en-US" dirty="0"/>
              <a:t> </a:t>
            </a:r>
            <a:r>
              <a:rPr lang="en-US" dirty="0" err="1"/>
              <a:t>s.t.</a:t>
            </a:r>
            <a:r>
              <a:rPr lang="en-US" dirty="0"/>
              <a:t> time, </a:t>
            </a:r>
            <a:r>
              <a:rPr lang="en-US" b="1" dirty="0">
                <a:solidFill>
                  <a:srgbClr val="7889FB"/>
                </a:solidFill>
              </a:rPr>
              <a:t>min time</a:t>
            </a:r>
            <a:r>
              <a:rPr lang="en-US" dirty="0"/>
              <a:t> </a:t>
            </a:r>
            <a:r>
              <a:rPr lang="en-US" dirty="0" err="1"/>
              <a:t>s.t.</a:t>
            </a:r>
            <a:r>
              <a:rPr lang="en-US" dirty="0"/>
              <a:t> </a:t>
            </a:r>
            <a:r>
              <a:rPr lang="en-US" dirty="0" err="1"/>
              <a:t>acc</a:t>
            </a:r>
            <a:r>
              <a:rPr lang="en-US" dirty="0"/>
              <a:t>, </a:t>
            </a:r>
            <a:r>
              <a:rPr lang="en-US" b="1" dirty="0">
                <a:solidFill>
                  <a:srgbClr val="7889FB"/>
                </a:solidFill>
              </a:rPr>
              <a:t>max </a:t>
            </a:r>
            <a:r>
              <a:rPr lang="en-US" b="1" dirty="0" err="1">
                <a:solidFill>
                  <a:srgbClr val="7889FB"/>
                </a:solidFill>
              </a:rPr>
              <a:t>acc</a:t>
            </a:r>
            <a:r>
              <a:rPr lang="en-US" dirty="0"/>
              <a:t> </a:t>
            </a:r>
            <a:r>
              <a:rPr lang="en-US" dirty="0" err="1"/>
              <a:t>s.t.</a:t>
            </a:r>
            <a:r>
              <a:rPr lang="en-US" dirty="0"/>
              <a:t> time</a:t>
            </a:r>
          </a:p>
          <a:p>
            <a:pPr lvl="1"/>
            <a:endParaRPr lang="en-US" sz="1200" dirty="0"/>
          </a:p>
          <a:p>
            <a:r>
              <a:rPr lang="en-US" dirty="0">
                <a:solidFill>
                  <a:srgbClr val="7889FB"/>
                </a:solidFill>
              </a:rPr>
              <a:t>Trend:</a:t>
            </a:r>
            <a:r>
              <a:rPr lang="en-US" dirty="0"/>
              <a:t> Fusion and Code Generation</a:t>
            </a:r>
          </a:p>
          <a:p>
            <a:pPr lvl="1"/>
            <a:r>
              <a:rPr lang="en-US" dirty="0"/>
              <a:t>Custom fused operations</a:t>
            </a:r>
          </a:p>
          <a:p>
            <a:pPr lvl="1"/>
            <a:r>
              <a:rPr lang="en-US" dirty="0"/>
              <a:t>Examples: </a:t>
            </a:r>
            <a:r>
              <a:rPr lang="en-US" dirty="0" err="1"/>
              <a:t>SystemDS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Weld, Taco, Julia, </a:t>
            </a:r>
            <a:br>
              <a:rPr lang="en-US" dirty="0"/>
            </a:br>
            <a:r>
              <a:rPr lang="en-US" dirty="0"/>
              <a:t>TF XLA, TVM, </a:t>
            </a:r>
            <a:r>
              <a:rPr lang="en-US" dirty="0" err="1"/>
              <a:t>TensorRT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8768" y="4852446"/>
            <a:ext cx="877017" cy="117075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254" y="5029067"/>
            <a:ext cx="3382137" cy="922020"/>
          </a:xfrm>
          <a:prstGeom prst="rect">
            <a:avLst/>
          </a:prstGeom>
        </p:spPr>
      </p:pic>
      <p:pic>
        <p:nvPicPr>
          <p:cNvPr id="22" name="Graphic 87">
            <a:extLst>
              <a:ext uri="{FF2B5EF4-FFF2-40B4-BE49-F238E27FC236}">
                <a16:creationId xmlns:a16="http://schemas.microsoft.com/office/drawing/2014/main" id="{13DC4519-F41E-40DC-90D6-66F4DE977B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06136" y="2026751"/>
            <a:ext cx="1280160" cy="3080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3796" y="2552032"/>
            <a:ext cx="1388669" cy="40387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BA8E35E-73C7-40FA-9FB0-814BABB7F5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116" y="2013314"/>
            <a:ext cx="659373" cy="56196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8C6360D-46D3-4969-8621-0C7A6D30F1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262" y="1688726"/>
            <a:ext cx="1027585" cy="21303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E50F4BD-970F-4FE7-BEB0-38BC767C14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0" y="1243856"/>
            <a:ext cx="919781" cy="36503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DE9B620-E9BF-414B-BABE-63EAE006D8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518" y="1276857"/>
            <a:ext cx="491759" cy="38111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83AD177-5F3B-4753-883E-7A5CF09126B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749" y="2067304"/>
            <a:ext cx="741075" cy="3855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28853" y="4630996"/>
            <a:ext cx="292315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Sparsity-Exploiting Operator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30" name="Rectangle 29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7652465" y="2473337"/>
            <a:ext cx="116617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Apache </a:t>
            </a:r>
            <a:r>
              <a:rPr lang="en-US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SystemDS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29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ML Algorithms (cost/benefit </a:t>
            </a:r>
            <a:r>
              <a:rPr lang="en-AT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time vs </a:t>
            </a:r>
            <a:r>
              <a:rPr lang="en-US" dirty="0" err="1">
                <a:solidFill>
                  <a:schemeClr val="accent1"/>
                </a:solidFill>
              </a:rPr>
              <a:t>acc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Unsupervised/supervised; batch/mini-batch; first/second-order ML</a:t>
            </a:r>
          </a:p>
          <a:p>
            <a:pPr lvl="1"/>
            <a:r>
              <a:rPr lang="en-US" dirty="0"/>
              <a:t>Mini-batch DL: variety of NN architectures and SGD optimizers </a:t>
            </a:r>
          </a:p>
          <a:p>
            <a:r>
              <a:rPr lang="en-US" dirty="0"/>
              <a:t>Specialized Apps: Video Analytics</a:t>
            </a:r>
            <a:br>
              <a:rPr lang="en-US" dirty="0"/>
            </a:br>
            <a:r>
              <a:rPr lang="en-US" dirty="0"/>
              <a:t> in </a:t>
            </a:r>
            <a:r>
              <a:rPr lang="en-US" dirty="0" err="1"/>
              <a:t>NoScope</a:t>
            </a:r>
            <a:r>
              <a:rPr lang="en-US" dirty="0"/>
              <a:t> (</a:t>
            </a:r>
            <a:r>
              <a:rPr lang="en-US" dirty="0">
                <a:solidFill>
                  <a:schemeClr val="accent1"/>
                </a:solidFill>
              </a:rPr>
              <a:t>time vs </a:t>
            </a:r>
            <a:r>
              <a:rPr lang="en-US" dirty="0" err="1">
                <a:solidFill>
                  <a:schemeClr val="accent1"/>
                </a:solidFill>
              </a:rPr>
              <a:t>acc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Difference detectors / specialized </a:t>
            </a:r>
            <a:br>
              <a:rPr lang="en-US" dirty="0"/>
            </a:br>
            <a:r>
              <a:rPr lang="en-US" dirty="0"/>
              <a:t>models for “short-circuit evaluation”</a:t>
            </a:r>
          </a:p>
          <a:p>
            <a:r>
              <a:rPr lang="en-US" dirty="0" err="1"/>
              <a:t>AutoML</a:t>
            </a:r>
            <a:r>
              <a:rPr lang="en-US" dirty="0"/>
              <a:t> (</a:t>
            </a:r>
            <a:r>
              <a:rPr lang="en-US" dirty="0">
                <a:solidFill>
                  <a:schemeClr val="accent1"/>
                </a:solidFill>
              </a:rPr>
              <a:t>time vs </a:t>
            </a:r>
            <a:r>
              <a:rPr lang="en-US" dirty="0" err="1">
                <a:solidFill>
                  <a:schemeClr val="accent1"/>
                </a:solidFill>
              </a:rPr>
              <a:t>acc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Not algorithms but tasks (e.g., </a:t>
            </a:r>
            <a:r>
              <a:rPr lang="en-US" b="1" dirty="0" err="1">
                <a:latin typeface="Consolas" panose="020B0609020204030204" pitchFamily="49" charset="0"/>
              </a:rPr>
              <a:t>doClassify</a:t>
            </a:r>
            <a:r>
              <a:rPr lang="en-US" dirty="0">
                <a:latin typeface="Consolas" panose="020B0609020204030204" pitchFamily="49" charset="0"/>
              </a:rPr>
              <a:t>(X, y)</a:t>
            </a:r>
            <a:r>
              <a:rPr lang="en-US" dirty="0"/>
              <a:t> + search space)</a:t>
            </a:r>
          </a:p>
          <a:p>
            <a:pPr lvl="1"/>
            <a:r>
              <a:rPr lang="en-US" dirty="0"/>
              <a:t>Examples: </a:t>
            </a:r>
            <a:r>
              <a:rPr lang="de-DE" dirty="0"/>
              <a:t>MLBase, Auto-WEKA, TuPAQ, Auto-sklearn, Auto-WEKA 2.0</a:t>
            </a:r>
          </a:p>
          <a:p>
            <a:pPr lvl="1"/>
            <a:r>
              <a:rPr lang="de-DE" dirty="0"/>
              <a:t>AutoML services at Microsoft Azure, Amazon AWS, Google Cloud</a:t>
            </a:r>
            <a:endParaRPr lang="en-US" dirty="0"/>
          </a:p>
          <a:p>
            <a:r>
              <a:rPr lang="en-US" dirty="0"/>
              <a:t>Data Programming and Augmentation (</a:t>
            </a:r>
            <a:r>
              <a:rPr lang="en-US" dirty="0" err="1">
                <a:solidFill>
                  <a:schemeClr val="accent1"/>
                </a:solidFill>
              </a:rPr>
              <a:t>acc</a:t>
            </a:r>
            <a:r>
              <a:rPr lang="en-US" dirty="0">
                <a:solidFill>
                  <a:schemeClr val="accent1"/>
                </a:solidFill>
              </a:rPr>
              <a:t>?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Generate </a:t>
            </a:r>
            <a:r>
              <a:rPr lang="en-US" b="1" dirty="0">
                <a:solidFill>
                  <a:srgbClr val="7889FB"/>
                </a:solidFill>
              </a:rPr>
              <a:t>noisy labels for pre-training</a:t>
            </a:r>
          </a:p>
          <a:p>
            <a:pPr lvl="1"/>
            <a:r>
              <a:rPr lang="en-US" dirty="0"/>
              <a:t>Exploit expert rules, simulation models,</a:t>
            </a:r>
            <a:br>
              <a:rPr lang="en-US" dirty="0"/>
            </a:br>
            <a:r>
              <a:rPr lang="en-US" dirty="0"/>
              <a:t>rotations/shifting, and labeling IDEs (Software 2.0)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20" name="Rectangle 19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751871" y="5080587"/>
            <a:ext cx="3219973" cy="914824"/>
            <a:chOff x="5751871" y="5080587"/>
            <a:chExt cx="3219973" cy="91482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59586" y="5080587"/>
              <a:ext cx="2212258" cy="914824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751871" y="5171767"/>
              <a:ext cx="1032387" cy="73866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[</a:t>
              </a:r>
              <a:r>
                <a:rPr lang="en-US" sz="1400" b="1" dirty="0">
                  <a:latin typeface="Calibri" panose="020F0502020204030204" pitchFamily="34" charset="0"/>
                  <a:cs typeface="Calibri" panose="020F0502020204030204" pitchFamily="34" charset="0"/>
                </a:rPr>
                <a:t>Credit: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Jonathan Tremblay‘18]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863622" y="2535189"/>
            <a:ext cx="4106367" cy="1061476"/>
            <a:chOff x="4834126" y="3842880"/>
            <a:chExt cx="4106367" cy="106147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34126" y="3842880"/>
              <a:ext cx="4106367" cy="78455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5904271" y="4596579"/>
              <a:ext cx="1922206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[</a:t>
              </a:r>
              <a:r>
                <a:rPr lang="en-US" sz="1400" b="1" dirty="0">
                  <a:latin typeface="Calibri" panose="020F0502020204030204" pitchFamily="34" charset="0"/>
                  <a:cs typeface="Calibri" panose="020F0502020204030204" pitchFamily="34" charset="0"/>
                </a:rPr>
                <a:t>Credit: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Daniel Kang‘17]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955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0B115FC-AFA3-4FC2-82C1-3D7DAAC32319}"/>
              </a:ext>
            </a:extLst>
          </p:cNvPr>
          <p:cNvGrpSpPr/>
          <p:nvPr/>
        </p:nvGrpSpPr>
        <p:grpSpPr>
          <a:xfrm>
            <a:off x="4691063" y="4113127"/>
            <a:ext cx="4386883" cy="2531210"/>
            <a:chOff x="4691063" y="4203561"/>
            <a:chExt cx="4386883" cy="2531210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730F99E-98E4-4105-B94F-7A3725AA10B0}"/>
                </a:ext>
              </a:extLst>
            </p:cNvPr>
            <p:cNvCxnSpPr>
              <a:cxnSpLocks/>
            </p:cNvCxnSpPr>
            <p:nvPr/>
          </p:nvCxnSpPr>
          <p:spPr>
            <a:xfrm>
              <a:off x="4691063" y="4203561"/>
              <a:ext cx="828673" cy="1917205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oval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642D53-627C-4AA4-A6DB-E1518E69C73B}"/>
                </a:ext>
              </a:extLst>
            </p:cNvPr>
            <p:cNvSpPr txBox="1"/>
            <p:nvPr/>
          </p:nvSpPr>
          <p:spPr>
            <a:xfrm>
              <a:off x="5296231" y="6303884"/>
              <a:ext cx="211297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latin typeface="Calibri" panose="020F0502020204030204" pitchFamily="34" charset="0"/>
                  <a:cs typeface="Calibri" panose="020F0502020204030204" pitchFamily="34" charset="0"/>
                </a:rPr>
                <a:t>#3 </a:t>
              </a:r>
              <a:r>
                <a:rPr lang="en-US" sz="2200" b="1" dirty="0">
                  <a:solidFill>
                    <a:srgbClr val="7889F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Distribution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AB89456-D44E-42B8-A09D-CD9EAF7EF43A}"/>
                </a:ext>
              </a:extLst>
            </p:cNvPr>
            <p:cNvSpPr txBox="1"/>
            <p:nvPr/>
          </p:nvSpPr>
          <p:spPr>
            <a:xfrm>
              <a:off x="4943475" y="4446509"/>
              <a:ext cx="2214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Local 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(single node)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9F59299-1F39-4705-BD1B-67979B54077F}"/>
                </a:ext>
              </a:extLst>
            </p:cNvPr>
            <p:cNvSpPr txBox="1"/>
            <p:nvPr/>
          </p:nvSpPr>
          <p:spPr>
            <a:xfrm>
              <a:off x="5362575" y="4913234"/>
              <a:ext cx="22145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HW accelerators 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(GPUs, FPGAs, ASICs)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0C1F1E5-282B-43BB-A992-CEBED11BB7B3}"/>
                </a:ext>
              </a:extLst>
            </p:cNvPr>
            <p:cNvSpPr txBox="1"/>
            <p:nvPr/>
          </p:nvSpPr>
          <p:spPr>
            <a:xfrm>
              <a:off x="5572125" y="5736075"/>
              <a:ext cx="18430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A66A534-322C-4AB1-8552-988FAD14B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2852" y="5257975"/>
              <a:ext cx="765094" cy="26231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7BFDDE2-C5EB-4054-A878-EBD35D5557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19" t="21182" r="16509" b="21671"/>
            <a:stretch/>
          </p:blipFill>
          <p:spPr>
            <a:xfrm>
              <a:off x="8378188" y="4886310"/>
              <a:ext cx="639447" cy="32689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6B85AC6-6B74-4D40-950E-BD9EF7492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0948" y="4941494"/>
              <a:ext cx="659373" cy="561969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403B164-E2F4-43B1-964C-4B218F7140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239" b="13748"/>
            <a:stretch/>
          </p:blipFill>
          <p:spPr>
            <a:xfrm>
              <a:off x="7410171" y="4390438"/>
              <a:ext cx="650360" cy="46834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B698D0A-736E-4E8E-91DA-7E13C6367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8147" y="4428781"/>
              <a:ext cx="914434" cy="33148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1E331BE-2865-4B95-BAE4-DB259815E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9762" y="5576587"/>
              <a:ext cx="741075" cy="385587"/>
            </a:xfrm>
            <a:prstGeom prst="rect">
              <a:avLst/>
            </a:prstGeom>
          </p:spPr>
        </p:pic>
        <p:pic>
          <p:nvPicPr>
            <p:cNvPr id="21" name="Graphic 100">
              <a:extLst>
                <a:ext uri="{FF2B5EF4-FFF2-40B4-BE49-F238E27FC236}">
                  <a16:creationId xmlns:a16="http://schemas.microsoft.com/office/drawing/2014/main" id="{F439B6C9-5F57-4CC6-9C47-A3B8BFC52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375764" y="5984055"/>
              <a:ext cx="1280160" cy="308056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E29B146-F768-4725-B9A3-53B832DDF563}"/>
              </a:ext>
            </a:extLst>
          </p:cNvPr>
          <p:cNvGrpSpPr/>
          <p:nvPr/>
        </p:nvGrpSpPr>
        <p:grpSpPr>
          <a:xfrm>
            <a:off x="135830" y="4106283"/>
            <a:ext cx="4555233" cy="2538054"/>
            <a:chOff x="135830" y="4196717"/>
            <a:chExt cx="4555233" cy="2538054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E50F4BD-970F-4FE7-BEB0-38BC767C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6259" y="5389312"/>
              <a:ext cx="919781" cy="365035"/>
            </a:xfrm>
            <a:prstGeom prst="rect">
              <a:avLst/>
            </a:prstGeom>
          </p:spPr>
        </p:pic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775EF4F-E47D-4BC4-8638-AFDABE57DE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9539" y="4196717"/>
              <a:ext cx="771524" cy="1889758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oval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0213D0-5435-408B-9FD2-FBE1C7AF71C4}"/>
                </a:ext>
              </a:extLst>
            </p:cNvPr>
            <p:cNvSpPr txBox="1"/>
            <p:nvPr/>
          </p:nvSpPr>
          <p:spPr>
            <a:xfrm>
              <a:off x="2094592" y="6303884"/>
              <a:ext cx="211297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latin typeface="Calibri" panose="020F0502020204030204" pitchFamily="34" charset="0"/>
                  <a:cs typeface="Calibri" panose="020F0502020204030204" pitchFamily="34" charset="0"/>
                </a:rPr>
                <a:t>#4 </a:t>
              </a:r>
              <a:r>
                <a:rPr lang="en-US" sz="2200" b="1" dirty="0">
                  <a:solidFill>
                    <a:srgbClr val="7889F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Data Types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4EEEDB6-22B3-4EA0-8EE8-86EE78A52124}"/>
                </a:ext>
              </a:extLst>
            </p:cNvPr>
            <p:cNvSpPr txBox="1"/>
            <p:nvPr/>
          </p:nvSpPr>
          <p:spPr>
            <a:xfrm>
              <a:off x="2971800" y="428458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Collections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3A9A0D1-4A27-46C9-B8C2-02A53E2CDE72}"/>
                </a:ext>
              </a:extLst>
            </p:cNvPr>
            <p:cNvSpPr txBox="1"/>
            <p:nvPr/>
          </p:nvSpPr>
          <p:spPr>
            <a:xfrm>
              <a:off x="2971800" y="464653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Graphs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944C321-0E87-4219-B93C-14E2D154450C}"/>
                </a:ext>
              </a:extLst>
            </p:cNvPr>
            <p:cNvSpPr txBox="1"/>
            <p:nvPr/>
          </p:nvSpPr>
          <p:spPr>
            <a:xfrm>
              <a:off x="2705100" y="500848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Matrices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A800A58-499F-46A7-8787-D38FD233C783}"/>
                </a:ext>
              </a:extLst>
            </p:cNvPr>
            <p:cNvSpPr txBox="1"/>
            <p:nvPr/>
          </p:nvSpPr>
          <p:spPr>
            <a:xfrm>
              <a:off x="2562225" y="538948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Tensors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5701B14-761B-439A-AA01-6517286CC739}"/>
                </a:ext>
              </a:extLst>
            </p:cNvPr>
            <p:cNvSpPr txBox="1"/>
            <p:nvPr/>
          </p:nvSpPr>
          <p:spPr>
            <a:xfrm>
              <a:off x="2390775" y="577048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Frames</a:t>
              </a:r>
            </a:p>
          </p:txBody>
        </p:sp>
        <p:pic>
          <p:nvPicPr>
            <p:cNvPr id="31" name="Graphic 74">
              <a:extLst>
                <a:ext uri="{FF2B5EF4-FFF2-40B4-BE49-F238E27FC236}">
                  <a16:creationId xmlns:a16="http://schemas.microsoft.com/office/drawing/2014/main" id="{CADCB196-AD1C-40C2-AD60-A025EBF28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78644" y="4621969"/>
              <a:ext cx="948844" cy="342462"/>
            </a:xfrm>
            <a:prstGeom prst="rect">
              <a:avLst/>
            </a:prstGeom>
          </p:spPr>
        </p:pic>
        <p:pic>
          <p:nvPicPr>
            <p:cNvPr id="32" name="Graphic 75">
              <a:extLst>
                <a:ext uri="{FF2B5EF4-FFF2-40B4-BE49-F238E27FC236}">
                  <a16:creationId xmlns:a16="http://schemas.microsoft.com/office/drawing/2014/main" id="{B9C41EFF-B989-49E0-85E8-23517731DC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44453" y="4601771"/>
              <a:ext cx="380367" cy="457949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D8CB5AF-44B8-4BBD-856C-156885B9E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8329" y="4256067"/>
              <a:ext cx="741075" cy="385587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83AD177-5F3B-4753-883E-7A5CF0912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8169" y="4936787"/>
              <a:ext cx="741075" cy="385587"/>
            </a:xfrm>
            <a:prstGeom prst="rect">
              <a:avLst/>
            </a:prstGeom>
          </p:spPr>
        </p:pic>
        <p:pic>
          <p:nvPicPr>
            <p:cNvPr id="35" name="Graphic 87">
              <a:extLst>
                <a:ext uri="{FF2B5EF4-FFF2-40B4-BE49-F238E27FC236}">
                  <a16:creationId xmlns:a16="http://schemas.microsoft.com/office/drawing/2014/main" id="{13DC4519-F41E-40DC-90D6-66F4DE977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80231" y="5029834"/>
              <a:ext cx="1280160" cy="308056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404B96C0-9392-472B-B312-3160FBB221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239" b="13748"/>
            <a:stretch/>
          </p:blipFill>
          <p:spPr>
            <a:xfrm>
              <a:off x="135830" y="5329938"/>
              <a:ext cx="650360" cy="46834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C457D6F-8071-491D-A2A5-4BE3C4FE4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494" y="5499424"/>
              <a:ext cx="659373" cy="561969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1F07FCF1-F566-4FFF-B351-AA6F54BB1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29" y="5810547"/>
              <a:ext cx="741075" cy="385587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F4190FF-DD3D-48D6-9636-CA8F435066D7}"/>
              </a:ext>
            </a:extLst>
          </p:cNvPr>
          <p:cNvGrpSpPr/>
          <p:nvPr/>
        </p:nvGrpSpPr>
        <p:grpSpPr>
          <a:xfrm>
            <a:off x="106378" y="1308075"/>
            <a:ext cx="4589447" cy="2802016"/>
            <a:chOff x="106378" y="1398509"/>
            <a:chExt cx="4589447" cy="2802016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B736438F-DC13-46D1-B4AA-086E017FB3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05238" y="2103359"/>
              <a:ext cx="890587" cy="2097166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oval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A882656-8ECC-43D2-A37D-7A3EDE40B835}"/>
                </a:ext>
              </a:extLst>
            </p:cNvPr>
            <p:cNvSpPr txBox="1"/>
            <p:nvPr/>
          </p:nvSpPr>
          <p:spPr>
            <a:xfrm>
              <a:off x="723900" y="1398509"/>
              <a:ext cx="337027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latin typeface="Calibri" panose="020F0502020204030204" pitchFamily="34" charset="0"/>
                  <a:cs typeface="Calibri" panose="020F0502020204030204" pitchFamily="34" charset="0"/>
                </a:rPr>
                <a:t>#1 </a:t>
              </a:r>
              <a:r>
                <a:rPr lang="en-US" sz="2200" b="1" dirty="0">
                  <a:solidFill>
                    <a:srgbClr val="7889F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Language Abstraction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3C6624B-31E2-4B99-8B41-65ECCDAF79CD}"/>
                </a:ext>
              </a:extLst>
            </p:cNvPr>
            <p:cNvSpPr txBox="1"/>
            <p:nvPr/>
          </p:nvSpPr>
          <p:spPr>
            <a:xfrm>
              <a:off x="2557464" y="3684509"/>
              <a:ext cx="2024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Operator Libraries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6146210-4FCE-49D7-9489-20790F5FCEE1}"/>
                </a:ext>
              </a:extLst>
            </p:cNvPr>
            <p:cNvSpPr txBox="1"/>
            <p:nvPr/>
          </p:nvSpPr>
          <p:spPr>
            <a:xfrm>
              <a:off x="2281239" y="3179684"/>
              <a:ext cx="2024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Algorithm Libraries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3D48B27-A923-47C5-8F69-A529850E3A54}"/>
                </a:ext>
              </a:extLst>
            </p:cNvPr>
            <p:cNvSpPr txBox="1"/>
            <p:nvPr/>
          </p:nvSpPr>
          <p:spPr>
            <a:xfrm>
              <a:off x="1752600" y="2665334"/>
              <a:ext cx="2266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Computation Graphs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0352BF6-D2A9-464A-B246-7A2EDAA833CA}"/>
                </a:ext>
              </a:extLst>
            </p:cNvPr>
            <p:cNvSpPr txBox="1"/>
            <p:nvPr/>
          </p:nvSpPr>
          <p:spPr>
            <a:xfrm>
              <a:off x="1914525" y="1989059"/>
              <a:ext cx="20955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Linear Algebra Programs</a:t>
              </a: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1C15A837-518C-48A1-83BC-F3C799BCD0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239" b="13748"/>
            <a:stretch/>
          </p:blipFill>
          <p:spPr>
            <a:xfrm>
              <a:off x="156150" y="2170178"/>
              <a:ext cx="650360" cy="468340"/>
            </a:xfrm>
            <a:prstGeom prst="rect">
              <a:avLst/>
            </a:prstGeom>
          </p:spPr>
        </p:pic>
        <p:pic>
          <p:nvPicPr>
            <p:cNvPr id="47" name="Graphic 58">
              <a:extLst>
                <a:ext uri="{FF2B5EF4-FFF2-40B4-BE49-F238E27FC236}">
                  <a16:creationId xmlns:a16="http://schemas.microsoft.com/office/drawing/2014/main" id="{5EFE830D-B479-4F1F-81B3-C15B72B97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26231" y="1951354"/>
              <a:ext cx="1280160" cy="308056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F0C55D46-E024-4D39-9092-1686B6ABC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1894" y="2451424"/>
              <a:ext cx="659373" cy="56196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D8C6360D-46D3-4969-8621-0C7A6D30F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150" y="2690186"/>
              <a:ext cx="1027585" cy="213035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EB977A7-A16F-4C47-B146-A5B0CFB99F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3603" y="3191254"/>
              <a:ext cx="530354" cy="397765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F4E957CD-C6DC-44A4-97FD-C06A4CC3D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378" y="3185900"/>
              <a:ext cx="914434" cy="331483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D8203F89-3950-4988-BDA4-DFCA67722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2169" y="3260387"/>
              <a:ext cx="741075" cy="385587"/>
            </a:xfrm>
            <a:prstGeom prst="rect">
              <a:avLst/>
            </a:prstGeom>
          </p:spPr>
        </p:pic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76DAE683-F422-4A8D-8F00-FA1C2F31A17A}"/>
                </a:ext>
              </a:extLst>
            </p:cNvPr>
            <p:cNvGrpSpPr/>
            <p:nvPr/>
          </p:nvGrpSpPr>
          <p:grpSpPr>
            <a:xfrm>
              <a:off x="408613" y="3737493"/>
              <a:ext cx="1285546" cy="400167"/>
              <a:chOff x="408613" y="3737493"/>
              <a:chExt cx="1681230" cy="492084"/>
            </a:xfrm>
          </p:grpSpPr>
          <p:pic>
            <p:nvPicPr>
              <p:cNvPr id="54" name="Picture 53">
                <a:extLst>
                  <a:ext uri="{FF2B5EF4-FFF2-40B4-BE49-F238E27FC236}">
                    <a16:creationId xmlns:a16="http://schemas.microsoft.com/office/drawing/2014/main" id="{C46E542C-57AE-4AC4-B2BC-E23224955B6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7"/>
              <a:srcRect b="30465"/>
              <a:stretch/>
            </p:blipFill>
            <p:spPr>
              <a:xfrm>
                <a:off x="1257086" y="3737493"/>
                <a:ext cx="832757" cy="492084"/>
              </a:xfrm>
              <a:prstGeom prst="rect">
                <a:avLst/>
              </a:prstGeom>
            </p:spPr>
          </p:pic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250F1A59-1593-4DC4-9E02-F3DF735579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339637" y="3906639"/>
                <a:ext cx="661356" cy="231022"/>
              </a:xfrm>
              <a:prstGeom prst="rect">
                <a:avLst/>
              </a:prstGeom>
            </p:spPr>
          </p:pic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A8F5A3FD-F2BA-414D-9B9B-064DEC954B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8613" y="3790945"/>
                <a:ext cx="682591" cy="381448"/>
              </a:xfrm>
              <a:prstGeom prst="rect">
                <a:avLst/>
              </a:prstGeom>
              <a:ln w="25400">
                <a:solidFill>
                  <a:srgbClr val="7889FB"/>
                </a:solidFill>
              </a:ln>
            </p:spPr>
          </p:pic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62306D2-8A7E-4809-8D24-2B15F861A96F}"/>
              </a:ext>
            </a:extLst>
          </p:cNvPr>
          <p:cNvGrpSpPr/>
          <p:nvPr/>
        </p:nvGrpSpPr>
        <p:grpSpPr>
          <a:xfrm>
            <a:off x="4691063" y="1298550"/>
            <a:ext cx="4397043" cy="2807733"/>
            <a:chOff x="4691063" y="1388984"/>
            <a:chExt cx="4397043" cy="2807733"/>
          </a:xfrm>
        </p:grpSpPr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C2653E18-41EE-4B14-9DCE-02E3C3C402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91063" y="2099550"/>
              <a:ext cx="819148" cy="2097167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oval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F252BB-39CF-43C3-B2BB-0CE0FBA4C0FB}"/>
                </a:ext>
              </a:extLst>
            </p:cNvPr>
            <p:cNvSpPr txBox="1"/>
            <p:nvPr/>
          </p:nvSpPr>
          <p:spPr>
            <a:xfrm>
              <a:off x="5133975" y="1388984"/>
              <a:ext cx="337027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latin typeface="Calibri" panose="020F0502020204030204" pitchFamily="34" charset="0"/>
                  <a:cs typeface="Calibri" panose="020F0502020204030204" pitchFamily="34" charset="0"/>
                </a:rPr>
                <a:t>#2 </a:t>
              </a:r>
              <a:r>
                <a:rPr lang="en-US" sz="2200" b="1" dirty="0">
                  <a:solidFill>
                    <a:srgbClr val="7889F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Execution Strategies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2EFF155-05B0-40EF-8894-487372948F6C}"/>
                </a:ext>
              </a:extLst>
            </p:cNvPr>
            <p:cNvSpPr txBox="1"/>
            <p:nvPr/>
          </p:nvSpPr>
          <p:spPr>
            <a:xfrm>
              <a:off x="4852988" y="3408284"/>
              <a:ext cx="17811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Data-Parallel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 Operations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3D1EA4C-7742-4AE6-AC75-A74B1818E430}"/>
                </a:ext>
              </a:extLst>
            </p:cNvPr>
            <p:cNvSpPr txBox="1"/>
            <p:nvPr/>
          </p:nvSpPr>
          <p:spPr>
            <a:xfrm>
              <a:off x="5036342" y="2725878"/>
              <a:ext cx="19478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Task-Parallel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 Constructs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6249BBC9-0873-401C-9791-1F73AD439F74}"/>
                </a:ext>
              </a:extLst>
            </p:cNvPr>
            <p:cNvSpPr txBox="1"/>
            <p:nvPr/>
          </p:nvSpPr>
          <p:spPr>
            <a:xfrm>
              <a:off x="5424487" y="1989059"/>
              <a:ext cx="22526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Parameter Server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/>
              </a:r>
              <a:b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(Modell-Parallel)</a:t>
              </a:r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6DE9B620-E9BF-414B-BABE-63EAE006D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5611" y="2816212"/>
              <a:ext cx="491759" cy="381113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9F4C8685-BFBE-4C6E-A961-EA57C99B7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3012" y="2342055"/>
              <a:ext cx="765094" cy="262319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04CBA64B-C9CA-4370-BA3D-F77A68CA6E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19" t="21182" r="16509" b="21671"/>
            <a:stretch/>
          </p:blipFill>
          <p:spPr>
            <a:xfrm>
              <a:off x="8388348" y="1970390"/>
              <a:ext cx="639447" cy="326899"/>
            </a:xfrm>
            <a:prstGeom prst="rect">
              <a:avLst/>
            </a:pr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D31A0D72-5627-408C-8147-1AC0CA008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5842" y="2728678"/>
              <a:ext cx="1140889" cy="431477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4BA8E35E-73C7-40FA-9FB0-814BABB7F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1108" y="2025574"/>
              <a:ext cx="659373" cy="561969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D2A24DD1-051C-487E-8AEC-12606A509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1122" y="3280427"/>
              <a:ext cx="741075" cy="385587"/>
            </a:xfrm>
            <a:prstGeom prst="rect">
              <a:avLst/>
            </a:prstGeom>
          </p:spPr>
        </p:pic>
        <p:pic>
          <p:nvPicPr>
            <p:cNvPr id="69" name="Graphic 93">
              <a:extLst>
                <a:ext uri="{FF2B5EF4-FFF2-40B4-BE49-F238E27FC236}">
                  <a16:creationId xmlns:a16="http://schemas.microsoft.com/office/drawing/2014/main" id="{542D2510-346E-41D1-9D6B-B11F8E081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210423" y="3717128"/>
              <a:ext cx="1280160" cy="308056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73A193C7-FD48-48B5-AAB9-EDFA8DDCA3DC}"/>
              </a:ext>
            </a:extLst>
          </p:cNvPr>
          <p:cNvSpPr/>
          <p:nvPr/>
        </p:nvSpPr>
        <p:spPr>
          <a:xfrm>
            <a:off x="2128837" y="1914520"/>
            <a:ext cx="1597819" cy="6304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5B60B7F-EC89-4145-8025-8ED989F74989}"/>
              </a:ext>
            </a:extLst>
          </p:cNvPr>
          <p:cNvSpPr/>
          <p:nvPr/>
        </p:nvSpPr>
        <p:spPr>
          <a:xfrm>
            <a:off x="5662612" y="1914520"/>
            <a:ext cx="1814512" cy="630436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A77C297-63CA-4852-A65F-360CD46B6A70}"/>
              </a:ext>
            </a:extLst>
          </p:cNvPr>
          <p:cNvSpPr/>
          <p:nvPr/>
        </p:nvSpPr>
        <p:spPr>
          <a:xfrm>
            <a:off x="5367337" y="2628895"/>
            <a:ext cx="1814512" cy="6304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7DCFBF3-C370-4B85-8853-F9C51948C6E5}"/>
              </a:ext>
            </a:extLst>
          </p:cNvPr>
          <p:cNvSpPr/>
          <p:nvPr/>
        </p:nvSpPr>
        <p:spPr>
          <a:xfrm>
            <a:off x="5081587" y="3324220"/>
            <a:ext cx="1814512" cy="6304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209BFD9-3FED-4A87-87F5-2C4929609C1C}"/>
              </a:ext>
            </a:extLst>
          </p:cNvPr>
          <p:cNvSpPr/>
          <p:nvPr/>
        </p:nvSpPr>
        <p:spPr>
          <a:xfrm>
            <a:off x="2824163" y="4896856"/>
            <a:ext cx="1302543" cy="3912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24E3F52-8D04-4448-B2D7-0D8EF7764D6F}"/>
              </a:ext>
            </a:extLst>
          </p:cNvPr>
          <p:cNvSpPr/>
          <p:nvPr/>
        </p:nvSpPr>
        <p:spPr>
          <a:xfrm>
            <a:off x="2490788" y="5658856"/>
            <a:ext cx="1302543" cy="3912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7245158-039B-46D5-B965-8557A9049166}"/>
              </a:ext>
            </a:extLst>
          </p:cNvPr>
          <p:cNvSpPr/>
          <p:nvPr/>
        </p:nvSpPr>
        <p:spPr>
          <a:xfrm>
            <a:off x="5068492" y="4327089"/>
            <a:ext cx="2141931" cy="3912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A1B222A-0A24-4A2A-A00C-B1769CF1C700}"/>
              </a:ext>
            </a:extLst>
          </p:cNvPr>
          <p:cNvSpPr/>
          <p:nvPr/>
        </p:nvSpPr>
        <p:spPr>
          <a:xfrm>
            <a:off x="5668568" y="5632014"/>
            <a:ext cx="1541856" cy="3912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2C9A71F-8D20-49F7-8903-9956F4D480E2}"/>
              </a:ext>
            </a:extLst>
          </p:cNvPr>
          <p:cNvSpPr/>
          <p:nvPr/>
        </p:nvSpPr>
        <p:spPr>
          <a:xfrm>
            <a:off x="5405436" y="4848220"/>
            <a:ext cx="2071687" cy="630436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9" name="Picture 78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561656" y="682835"/>
            <a:ext cx="1388669" cy="40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21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61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Mini-batch ML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Mini-batch ML Algorithms</a:t>
            </a:r>
          </a:p>
          <a:p>
            <a:pPr lvl="1"/>
            <a:r>
              <a:rPr lang="en-US" dirty="0"/>
              <a:t>Iterative ML algorithms, where each iteration</a:t>
            </a:r>
            <a:br>
              <a:rPr lang="en-US" dirty="0"/>
            </a:br>
            <a:r>
              <a:rPr lang="en-US" dirty="0"/>
              <a:t>only uses a </a:t>
            </a:r>
            <a:r>
              <a:rPr lang="en-US" b="1" dirty="0">
                <a:solidFill>
                  <a:schemeClr val="accent1"/>
                </a:solidFill>
              </a:rPr>
              <a:t>batch of rows</a:t>
            </a:r>
            <a:r>
              <a:rPr lang="en-US" dirty="0"/>
              <a:t> to make the </a:t>
            </a:r>
            <a:br>
              <a:rPr lang="en-US" dirty="0"/>
            </a:br>
            <a:r>
              <a:rPr lang="en-US" dirty="0"/>
              <a:t>next model update (in </a:t>
            </a:r>
            <a:r>
              <a:rPr lang="en-US" b="1" dirty="0">
                <a:solidFill>
                  <a:schemeClr val="accent1"/>
                </a:solidFill>
              </a:rPr>
              <a:t>epochs</a:t>
            </a:r>
            <a:r>
              <a:rPr lang="en-US" dirty="0">
                <a:solidFill>
                  <a:schemeClr val="tx1"/>
                </a:solidFill>
              </a:rPr>
              <a:t> or w/</a:t>
            </a:r>
            <a:r>
              <a:rPr lang="en-US" b="1" dirty="0">
                <a:solidFill>
                  <a:schemeClr val="accent1"/>
                </a:solidFill>
              </a:rPr>
              <a:t> sampling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For large and </a:t>
            </a:r>
            <a:r>
              <a:rPr lang="en-US" b="1" dirty="0">
                <a:solidFill>
                  <a:schemeClr val="accent1"/>
                </a:solidFill>
              </a:rPr>
              <a:t>highly redundant training sets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Applies to almost all iterative</a:t>
            </a:r>
            <a:r>
              <a:rPr lang="en-US" dirty="0"/>
              <a:t>, model-based </a:t>
            </a:r>
            <a:br>
              <a:rPr lang="en-US" dirty="0"/>
            </a:br>
            <a:r>
              <a:rPr lang="en-US" dirty="0"/>
              <a:t>ML algorithms (LDA, reg., class., factor., DNN)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Stochastic Gradient Descent</a:t>
            </a:r>
            <a:r>
              <a:rPr lang="en-US" dirty="0"/>
              <a:t> (SGD)</a:t>
            </a:r>
          </a:p>
          <a:p>
            <a:pPr lvl="1"/>
            <a:endParaRPr lang="en-US" sz="700" dirty="0"/>
          </a:p>
          <a:p>
            <a:r>
              <a:rPr lang="en-US" dirty="0"/>
              <a:t>Statistical vs Hardware Efficiency </a:t>
            </a:r>
            <a:r>
              <a:rPr lang="en-US" b="0" dirty="0"/>
              <a:t>(batch size)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Statistical efficiency:</a:t>
            </a:r>
            <a:r>
              <a:rPr lang="en-US" dirty="0"/>
              <a:t> # accessed data points to achieve certain accuracy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Hardware efficiency:</a:t>
            </a:r>
            <a:r>
              <a:rPr lang="en-US" dirty="0"/>
              <a:t> number of independent computations to </a:t>
            </a:r>
            <a:br>
              <a:rPr lang="en-US" dirty="0"/>
            </a:br>
            <a:r>
              <a:rPr lang="en-US" dirty="0"/>
              <a:t>achieve high hardware  utilization (parallelization at different levels)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Beware higher variance / class skew for too small batches!</a:t>
            </a:r>
          </a:p>
          <a:p>
            <a:pPr lvl="1"/>
            <a:endParaRPr lang="en-US" sz="7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AT" dirty="0">
                <a:solidFill>
                  <a:schemeClr val="accent1"/>
                </a:solidFill>
                <a:sym typeface="Wingdings" panose="05000000000000000000" pitchFamily="2" charset="2"/>
              </a:rPr>
              <a:t>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Training </a:t>
            </a:r>
            <a:r>
              <a:rPr lang="en-US" dirty="0">
                <a:solidFill>
                  <a:schemeClr val="accent1"/>
                </a:solidFill>
              </a:rPr>
              <a:t>Mini-batch</a:t>
            </a:r>
            <a:r>
              <a:rPr lang="en-US" dirty="0">
                <a:solidFill>
                  <a:schemeClr val="tx1"/>
                </a:solidFill>
              </a:rPr>
              <a:t> ML algorithms sequentially </a:t>
            </a:r>
            <a:r>
              <a:rPr lang="en-US" dirty="0">
                <a:solidFill>
                  <a:schemeClr val="accent1"/>
                </a:solidFill>
              </a:rPr>
              <a:t>is hard to scale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6219931" y="1339381"/>
            <a:ext cx="733530" cy="208710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</a:t>
            </a:r>
          </a:p>
        </p:txBody>
      </p:sp>
      <p:sp>
        <p:nvSpPr>
          <p:cNvPr id="6" name="Rectangle 5"/>
          <p:cNvSpPr/>
          <p:nvPr/>
        </p:nvSpPr>
        <p:spPr>
          <a:xfrm>
            <a:off x="7526216" y="1698173"/>
            <a:ext cx="723480" cy="301451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sp>
        <p:nvSpPr>
          <p:cNvPr id="7" name="Rectangle 6"/>
          <p:cNvSpPr/>
          <p:nvPr/>
        </p:nvSpPr>
        <p:spPr>
          <a:xfrm>
            <a:off x="7527891" y="1338107"/>
            <a:ext cx="723480" cy="301451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7164474" y="1488833"/>
            <a:ext cx="272981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7164474" y="1848899"/>
            <a:ext cx="271306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055619" y="1359881"/>
            <a:ext cx="0" cy="2066607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134330" y="2411604"/>
            <a:ext cx="85411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Epoch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8331756" y="1490511"/>
            <a:ext cx="272981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554497" y="1301208"/>
            <a:ext cx="519167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W’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8343480" y="1823780"/>
            <a:ext cx="272981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566221" y="1634477"/>
            <a:ext cx="519167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W’’</a:t>
            </a:r>
          </a:p>
        </p:txBody>
      </p:sp>
    </p:spTree>
    <p:extLst>
      <p:ext uri="{BB962C8B-B14F-4D97-AF65-F5344CB8AC3E}">
        <p14:creationId xmlns:p14="http://schemas.microsoft.com/office/powerpoint/2010/main" val="45176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34012" y="1369526"/>
            <a:ext cx="7094137" cy="544764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Initialize </a:t>
            </a:r>
            <a:r>
              <a:rPr lang="en-US" sz="12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W1-W4, b1-b4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Initialize SGD w/ </a:t>
            </a:r>
            <a:r>
              <a:rPr lang="en-US" sz="12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Nesterov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momentum optimizer</a:t>
            </a:r>
          </a:p>
          <a:p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iters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= ceil(N /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)</a:t>
            </a:r>
          </a:p>
          <a:p>
            <a:endParaRPr lang="en-US" sz="120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200" b="1" dirty="0">
                <a:latin typeface="Consolas" panose="020B0609020204030204" pitchFamily="49" charset="0"/>
                <a:cs typeface="Calibri" panose="020F0502020204030204" pitchFamily="34" charset="0"/>
              </a:rPr>
              <a:t>for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 e in 1:epochs ) {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</a:t>
            </a:r>
            <a:r>
              <a:rPr lang="en-US" sz="1200" b="1" dirty="0">
                <a:latin typeface="Consolas" panose="020B0609020204030204" pitchFamily="49" charset="0"/>
                <a:cs typeface="Calibri" panose="020F0502020204030204" pitchFamily="34" charset="0"/>
              </a:rPr>
              <a:t>for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i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in 1:iters ) {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X_batch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= X[((i-1) *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) %% N + 1:</a:t>
            </a:r>
            <a:r>
              <a:rPr lang="en-US" sz="1200" b="1" dirty="0">
                <a:latin typeface="Consolas" panose="020B0609020204030204" pitchFamily="49" charset="0"/>
                <a:cs typeface="Calibri" panose="020F0502020204030204" pitchFamily="34" charset="0"/>
              </a:rPr>
              <a:t>min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(N, beg +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- 1),] 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y_batch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= Y[((i-1) *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) %% N + 1:</a:t>
            </a:r>
            <a:r>
              <a:rPr lang="en-US" sz="1200" b="1" dirty="0">
                <a:latin typeface="Consolas" panose="020B0609020204030204" pitchFamily="49" charset="0"/>
                <a:cs typeface="Calibri" panose="020F0502020204030204" pitchFamily="34" charset="0"/>
              </a:rPr>
              <a:t>min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(N, beg +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- 1),]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## layer 1: conv1 -&gt; relu1 -&gt; pool1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2: conv2 -&gt; relu2 -&gt; pool2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3:  affine3 -&gt; relu3 -&gt; dropout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4:  affine4 -&gt; </a:t>
            </a:r>
            <a:r>
              <a:rPr lang="en-US" sz="12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softmax</a:t>
            </a:r>
            <a:endParaRPr lang="en-US" sz="1200" b="1" dirty="0">
              <a:solidFill>
                <a:srgbClr val="00B050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outa4 = </a:t>
            </a:r>
            <a:r>
              <a:rPr lang="en-US" sz="12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affine::forward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(outd3, W4, b4)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probs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200" b="1" dirty="0" err="1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softmax</a:t>
            </a:r>
            <a:r>
              <a:rPr lang="en-US" sz="12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::forward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(outa4)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## layer 4:  affine4 &lt;- </a:t>
            </a:r>
            <a:r>
              <a:rPr lang="en-US" sz="12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softmax</a:t>
            </a:r>
            <a:endParaRPr lang="en-US" sz="1200" b="1" dirty="0">
              <a:solidFill>
                <a:srgbClr val="00B050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douta4 = </a:t>
            </a:r>
            <a:r>
              <a:rPr lang="en-US" sz="1200" b="1" dirty="0" err="1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softmax</a:t>
            </a:r>
            <a:r>
              <a:rPr lang="en-US" sz="12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::backward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dprobs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, outa4)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[doutd3, dW4, db4] = </a:t>
            </a:r>
            <a:r>
              <a:rPr lang="en-US" sz="12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affine::backward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(douta4, outr3, W4, b4)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## layer 3:  affine3 &lt;- relu3 &lt;- dropout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2: conv2 &lt;- relu2 &lt;- pool2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1: conv1 &lt;- relu1 &lt;- pool1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Optimize with SGD w/ </a:t>
            </a:r>
            <a:r>
              <a:rPr lang="en-US" sz="12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Nesterov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momentum W1-W4, b1-b4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[W4, vW4] = </a:t>
            </a:r>
            <a:r>
              <a:rPr lang="en-US" sz="12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sgd_nesterov</a:t>
            </a:r>
            <a:r>
              <a:rPr lang="en-US" sz="12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::update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(W4, dW4,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lr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, mu, vW4)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[b4, vb4] = </a:t>
            </a:r>
            <a:r>
              <a:rPr lang="en-US" sz="12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sgd_nesterov</a:t>
            </a:r>
            <a:r>
              <a:rPr lang="en-US" sz="12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::update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(b4, db4,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lr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, mu, vb4)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}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Mini-batch DNN Training (</a:t>
            </a:r>
            <a:r>
              <a:rPr lang="en-US" dirty="0" err="1"/>
              <a:t>LeNet</a:t>
            </a:r>
            <a:r>
              <a:rPr lang="en-US" dirty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10" name="Right Brace 9"/>
          <p:cNvSpPr/>
          <p:nvPr/>
        </p:nvSpPr>
        <p:spPr>
          <a:xfrm>
            <a:off x="6611815" y="3074795"/>
            <a:ext cx="130629" cy="1075173"/>
          </a:xfrm>
          <a:prstGeom prst="rightBrace">
            <a:avLst/>
          </a:prstGeom>
          <a:ln w="1905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/>
          <p:cNvSpPr/>
          <p:nvPr/>
        </p:nvSpPr>
        <p:spPr>
          <a:xfrm>
            <a:off x="6613490" y="4382754"/>
            <a:ext cx="130629" cy="1075173"/>
          </a:xfrm>
          <a:prstGeom prst="rightBrace">
            <a:avLst/>
          </a:prstGeom>
          <a:ln w="1905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e 11"/>
          <p:cNvSpPr/>
          <p:nvPr/>
        </p:nvSpPr>
        <p:spPr>
          <a:xfrm>
            <a:off x="6615165" y="5660569"/>
            <a:ext cx="127279" cy="562708"/>
          </a:xfrm>
          <a:prstGeom prst="rightBrace">
            <a:avLst/>
          </a:prstGeom>
          <a:ln w="1905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053943" y="3275764"/>
            <a:ext cx="1597688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NN Forward </a:t>
            </a:r>
            <a:b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Pass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55617" y="4433003"/>
            <a:ext cx="1597688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NN Backward</a:t>
            </a:r>
            <a:b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Pass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Gradients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47244" y="5600283"/>
            <a:ext cx="1597688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Model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Updates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244" y="1438607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5300613" y="1281594"/>
            <a:ext cx="2986499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Yann </a:t>
            </a:r>
            <a:r>
              <a:rPr lang="en-US" sz="1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LeCun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Leon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Bottou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Yoshua</a:t>
            </a:r>
            <a:r>
              <a:rPr lang="en-US" sz="1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Bengio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 Patrick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Haffner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 Gradient-Based Learning Applied to Document Recognition,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Proc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of the IEEE 1998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5857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477" y="1301208"/>
            <a:ext cx="4505325" cy="3905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Data-Parallel Parameter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</a:t>
            </a:r>
            <a:br>
              <a:rPr lang="en-US" dirty="0"/>
            </a:br>
            <a:r>
              <a:rPr lang="en-US" dirty="0"/>
              <a:t>Architecture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M</a:t>
            </a:r>
            <a:r>
              <a:rPr lang="en-US" dirty="0"/>
              <a:t> Parameter</a:t>
            </a:r>
            <a:br>
              <a:rPr lang="en-US" dirty="0"/>
            </a:br>
            <a:r>
              <a:rPr lang="en-US" dirty="0"/>
              <a:t>Servers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N</a:t>
            </a:r>
            <a:r>
              <a:rPr lang="en-US" dirty="0"/>
              <a:t> Workers</a:t>
            </a:r>
          </a:p>
          <a:p>
            <a:pPr lvl="1"/>
            <a:r>
              <a:rPr lang="en-US" dirty="0"/>
              <a:t>Optional</a:t>
            </a:r>
            <a:br>
              <a:rPr lang="en-US" dirty="0"/>
            </a:br>
            <a:r>
              <a:rPr lang="en-US" dirty="0"/>
              <a:t>Coordinator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Key Techniques</a:t>
            </a:r>
          </a:p>
          <a:p>
            <a:pPr lvl="1"/>
            <a:r>
              <a:rPr lang="en-US" dirty="0"/>
              <a:t>Data partitioning D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workers Di (e.g., disjoint, reshuffling)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Updated strategies (e.g., synchronous, asynchronous)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Batch size strategies (small/large batches, hybrid methods)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57598" y="1293260"/>
            <a:ext cx="683288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1979" y="4771671"/>
            <a:ext cx="683288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54910" y="2331218"/>
            <a:ext cx="1426866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 .. Model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ΔW .. Gradient</a:t>
            </a:r>
          </a:p>
        </p:txBody>
      </p:sp>
    </p:spTree>
    <p:extLst>
      <p:ext uri="{BB962C8B-B14F-4D97-AF65-F5344CB8AC3E}">
        <p14:creationId xmlns:p14="http://schemas.microsoft.com/office/powerpoint/2010/main" val="3736803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Parameter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Gen: Key/Value 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Distributed key-value store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for </a:t>
            </a:r>
            <a:br>
              <a:rPr lang="en-US" dirty="0"/>
            </a:br>
            <a:r>
              <a:rPr lang="en-US" dirty="0"/>
              <a:t>parameter exchange and synchronization</a:t>
            </a:r>
          </a:p>
          <a:p>
            <a:pPr lvl="1"/>
            <a:r>
              <a:rPr lang="en-US" dirty="0"/>
              <a:t>Relatively high overhead</a:t>
            </a:r>
          </a:p>
          <a:p>
            <a:pPr lvl="1"/>
            <a:endParaRPr lang="en-US" sz="700" dirty="0"/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Gen: Classic Parameter Servers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Parameters as dense/sparse matrices</a:t>
            </a:r>
          </a:p>
          <a:p>
            <a:pPr lvl="1"/>
            <a:r>
              <a:rPr lang="en-US" dirty="0"/>
              <a:t>Different </a:t>
            </a:r>
            <a:r>
              <a:rPr lang="en-US" b="1" dirty="0">
                <a:solidFill>
                  <a:srgbClr val="7889FB"/>
                </a:solidFill>
              </a:rPr>
              <a:t>update/consistency strategies</a:t>
            </a:r>
          </a:p>
          <a:p>
            <a:pPr lvl="1"/>
            <a:r>
              <a:rPr lang="en-US" dirty="0"/>
              <a:t>Flexible configuration and fault tolerance</a:t>
            </a:r>
          </a:p>
          <a:p>
            <a:pPr lvl="1"/>
            <a:endParaRPr lang="en-US" sz="700" dirty="0"/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Gen: Parameter Servers w/ </a:t>
            </a:r>
            <a:br>
              <a:rPr lang="en-US" dirty="0"/>
            </a:br>
            <a:r>
              <a:rPr lang="en-US" dirty="0"/>
              <a:t>improved </a:t>
            </a:r>
            <a:r>
              <a:rPr lang="en-US" dirty="0">
                <a:solidFill>
                  <a:srgbClr val="7889FB"/>
                </a:solidFill>
              </a:rPr>
              <a:t>data communication</a:t>
            </a:r>
          </a:p>
          <a:p>
            <a:pPr lvl="1"/>
            <a:r>
              <a:rPr lang="en-US" dirty="0"/>
              <a:t>Prefetching and range-based pull/push</a:t>
            </a:r>
          </a:p>
          <a:p>
            <a:pPr lvl="1"/>
            <a:r>
              <a:rPr lang="en-US" dirty="0" err="1"/>
              <a:t>Lossy</a:t>
            </a:r>
            <a:r>
              <a:rPr lang="en-US" dirty="0"/>
              <a:t> or lossless compression w/ compensations</a:t>
            </a:r>
          </a:p>
          <a:p>
            <a:pPr lvl="1"/>
            <a:endParaRPr lang="en-US" sz="700" dirty="0"/>
          </a:p>
          <a:p>
            <a:r>
              <a:rPr lang="en-US" dirty="0"/>
              <a:t>Examples </a:t>
            </a:r>
          </a:p>
          <a:p>
            <a:pPr lvl="1"/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MXNet</a:t>
            </a:r>
            <a:r>
              <a:rPr lang="en-US" dirty="0"/>
              <a:t>, </a:t>
            </a:r>
            <a:r>
              <a:rPr lang="en-US" dirty="0" err="1"/>
              <a:t>PyTorch</a:t>
            </a:r>
            <a:r>
              <a:rPr lang="en-US" dirty="0"/>
              <a:t>, CNTK, </a:t>
            </a:r>
            <a:r>
              <a:rPr lang="en-US" dirty="0" err="1"/>
              <a:t>Petuum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904" y="1540945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6089300" y="1376626"/>
            <a:ext cx="2180494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[Alexander J.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Smola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Shravan M.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Narayanamurthy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An Architecture for Parallel Topic Models.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2010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677" y="2571425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968720" y="2522133"/>
            <a:ext cx="231929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[Jeffrey Dean et al.: Large Scale Distributed Deep Networks.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NIPS 2012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9904" y="3586509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5846260" y="3537108"/>
            <a:ext cx="24417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[Mu Li et al: Scaling Distributed Machine Learning with the Parameter Server.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OSDI 2014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9904" y="4629514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9904" y="5683608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4" name="TextBox 13"/>
          <p:cNvSpPr txBox="1"/>
          <p:nvPr/>
        </p:nvSpPr>
        <p:spPr>
          <a:xfrm>
            <a:off x="5868240" y="4489477"/>
            <a:ext cx="2422000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Jiawei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Jiang, Bin Cui, Ce Zhang,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Lele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Yu: Heterogeneity-aware Distributed Parameter Servers.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2017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868239" y="5526595"/>
            <a:ext cx="2421649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Jiawei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Jiang et al: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SketchML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Accelerating Distributed Machine Learning  with  Data Sketches.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2975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Landscape of ML Systems</a:t>
            </a:r>
          </a:p>
          <a:p>
            <a:r>
              <a:rPr lang="en-US" dirty="0" smtClean="0"/>
              <a:t>Distributed </a:t>
            </a:r>
            <a:r>
              <a:rPr lang="en-US" dirty="0"/>
              <a:t>Parameter Servers</a:t>
            </a:r>
          </a:p>
          <a:p>
            <a:r>
              <a:rPr lang="en-US" dirty="0"/>
              <a:t>Q&amp;A and Exam Preparation</a:t>
            </a:r>
          </a:p>
        </p:txBody>
      </p:sp>
    </p:spTree>
    <p:extLst>
      <p:ext uri="{BB962C8B-B14F-4D97-AF65-F5344CB8AC3E}">
        <p14:creationId xmlns:p14="http://schemas.microsoft.com/office/powerpoint/2010/main" val="4276290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Worker Algorithm </a:t>
            </a:r>
            <a:r>
              <a:rPr lang="en-US" sz="2400" dirty="0"/>
              <a:t>(batch)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465" y="5354825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938576" y="5305533"/>
            <a:ext cx="231929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[Jeffrey Dean et al.: Large Scale Distributed Deep Networks.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NIPS 2012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196170" cy="494110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for</a:t>
            </a:r>
            <a:r>
              <a:rPr lang="en-US" b="0" dirty="0">
                <a:latin typeface="Consolas" panose="020B0609020204030204" pitchFamily="49" charset="0"/>
              </a:rPr>
              <a:t>( </a:t>
            </a:r>
            <a:r>
              <a:rPr lang="en-US" b="0" dirty="0" err="1">
                <a:latin typeface="Consolas" panose="020B0609020204030204" pitchFamily="49" charset="0"/>
              </a:rPr>
              <a:t>i</a:t>
            </a:r>
            <a:r>
              <a:rPr lang="en-US" b="0" dirty="0">
                <a:latin typeface="Consolas" panose="020B0609020204030204" pitchFamily="49" charset="0"/>
              </a:rPr>
              <a:t> in 1:epochs ) {</a:t>
            </a:r>
          </a:p>
          <a:p>
            <a:pPr marL="0" indent="0">
              <a:buNone/>
            </a:pPr>
            <a:r>
              <a:rPr lang="en-US" b="0" dirty="0">
                <a:latin typeface="Consolas" panose="020B0609020204030204" pitchFamily="49" charset="0"/>
              </a:rPr>
              <a:t>   </a:t>
            </a:r>
            <a:r>
              <a:rPr lang="en-US" dirty="0">
                <a:latin typeface="Consolas" panose="020B0609020204030204" pitchFamily="49" charset="0"/>
              </a:rPr>
              <a:t>for</a:t>
            </a:r>
            <a:r>
              <a:rPr lang="en-US" b="0" dirty="0">
                <a:latin typeface="Consolas" panose="020B0609020204030204" pitchFamily="49" charset="0"/>
              </a:rPr>
              <a:t>( j in 1:iterations ) {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    </a:t>
            </a:r>
            <a:r>
              <a:rPr lang="en-US" b="0" dirty="0" err="1">
                <a:solidFill>
                  <a:schemeClr val="tx1"/>
                </a:solidFill>
                <a:latin typeface="Consolas" panose="020B0609020204030204" pitchFamily="49" charset="0"/>
              </a:rPr>
              <a:t>params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pullModel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()</a:t>
            </a:r>
            <a:r>
              <a:rPr lang="en-US" b="0" dirty="0"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# W1-W4, b1-b4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</a:rPr>
              <a:t>lr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, mu</a:t>
            </a:r>
          </a:p>
          <a:p>
            <a:pPr marL="0" indent="0">
              <a:buNone/>
            </a:pPr>
            <a:r>
              <a:rPr lang="en-US" b="0" dirty="0">
                <a:latin typeface="Consolas" panose="020B0609020204030204" pitchFamily="49" charset="0"/>
              </a:rPr>
              <a:t>      batch = </a:t>
            </a:r>
            <a:r>
              <a:rPr lang="en-US" dirty="0" err="1">
                <a:solidFill>
                  <a:srgbClr val="7889FB"/>
                </a:solidFill>
                <a:latin typeface="Consolas" panose="020B0609020204030204" pitchFamily="49" charset="0"/>
              </a:rPr>
              <a:t>getNextMiniBatch</a:t>
            </a:r>
            <a:r>
              <a:rPr lang="en-US" b="0" dirty="0">
                <a:latin typeface="Consolas" panose="020B0609020204030204" pitchFamily="49" charset="0"/>
              </a:rPr>
              <a:t>(data, j);</a:t>
            </a:r>
          </a:p>
          <a:p>
            <a:pPr marL="0" indent="0">
              <a:buNone/>
            </a:pPr>
            <a:r>
              <a:rPr lang="en-US" b="0" dirty="0">
                <a:latin typeface="Consolas" panose="020B0609020204030204" pitchFamily="49" charset="0"/>
              </a:rPr>
              <a:t>      gradient = </a:t>
            </a:r>
            <a:r>
              <a:rPr lang="en-US" dirty="0" err="1">
                <a:solidFill>
                  <a:srgbClr val="7889FB"/>
                </a:solidFill>
                <a:latin typeface="Consolas" panose="020B0609020204030204" pitchFamily="49" charset="0"/>
              </a:rPr>
              <a:t>computeGradient</a:t>
            </a:r>
            <a:r>
              <a:rPr lang="en-US" b="0" dirty="0">
                <a:latin typeface="Consolas" panose="020B0609020204030204" pitchFamily="49" charset="0"/>
              </a:rPr>
              <a:t>(batch, </a:t>
            </a:r>
            <a:r>
              <a:rPr lang="en-US" b="0" dirty="0" err="1">
                <a:latin typeface="Consolas" panose="020B0609020204030204" pitchFamily="49" charset="0"/>
              </a:rPr>
              <a:t>params</a:t>
            </a:r>
            <a:r>
              <a:rPr lang="en-US" b="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pushGradients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(gradient)</a:t>
            </a:r>
            <a:r>
              <a:rPr lang="en-US" b="0" dirty="0">
                <a:latin typeface="Consolas" panose="020B0609020204030204" pitchFamily="49" charset="0"/>
              </a:rPr>
              <a:t>;</a:t>
            </a:r>
            <a:br>
              <a:rPr lang="en-US" b="0" dirty="0">
                <a:latin typeface="Consolas" panose="020B0609020204030204" pitchFamily="49" charset="0"/>
              </a:rPr>
            </a:br>
            <a:r>
              <a:rPr lang="en-US" b="0" dirty="0">
                <a:latin typeface="Consolas" panose="020B0609020204030204" pitchFamily="49" charset="0"/>
              </a:rPr>
              <a:t>   }  </a:t>
            </a:r>
          </a:p>
          <a:p>
            <a:pPr marL="0" indent="0">
              <a:buNone/>
            </a:pPr>
            <a:r>
              <a:rPr lang="en-US" b="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3754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Worker Algorithm </a:t>
            </a:r>
            <a:r>
              <a:rPr lang="en-US" sz="2400" dirty="0"/>
              <a:t>(</a:t>
            </a:r>
            <a:r>
              <a:rPr lang="en-US" sz="2400" dirty="0" err="1"/>
              <a:t>nfetch</a:t>
            </a:r>
            <a:r>
              <a:rPr lang="en-US" sz="2400" dirty="0"/>
              <a:t> batches)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gradientAcc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matrix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(0,...);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for</a:t>
            </a:r>
            <a:r>
              <a:rPr lang="en-US" sz="1800" b="0" dirty="0">
                <a:latin typeface="Consolas" panose="020B0609020204030204" pitchFamily="49" charset="0"/>
              </a:rPr>
              <a:t>( </a:t>
            </a:r>
            <a:r>
              <a:rPr lang="en-US" sz="1800" b="0" dirty="0" err="1">
                <a:latin typeface="Consolas" panose="020B0609020204030204" pitchFamily="49" charset="0"/>
              </a:rPr>
              <a:t>i</a:t>
            </a:r>
            <a:r>
              <a:rPr lang="en-US" sz="1800" b="0" dirty="0">
                <a:latin typeface="Consolas" panose="020B0609020204030204" pitchFamily="49" charset="0"/>
              </a:rPr>
              <a:t> in 1:epochs ) {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</a:t>
            </a:r>
            <a:r>
              <a:rPr lang="en-US" sz="1800" dirty="0">
                <a:latin typeface="Consolas" panose="020B0609020204030204" pitchFamily="49" charset="0"/>
              </a:rPr>
              <a:t>for</a:t>
            </a:r>
            <a:r>
              <a:rPr lang="en-US" sz="1800" b="0" dirty="0">
                <a:latin typeface="Consolas" panose="020B0609020204030204" pitchFamily="49" charset="0"/>
              </a:rPr>
              <a:t>( j in 1:iterations ) {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   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if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 step 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mod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nfetch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0 )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</a:t>
            </a:r>
            <a:r>
              <a:rPr lang="en-US" sz="1800" b="0" dirty="0">
                <a:latin typeface="Consolas" panose="020B0609020204030204" pitchFamily="49" charset="0"/>
              </a:rPr>
              <a:t>  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params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pullModel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()</a:t>
            </a:r>
            <a:r>
              <a:rPr lang="en-US" sz="1800" b="0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   batch = </a:t>
            </a:r>
            <a:r>
              <a:rPr lang="en-US" sz="1800" dirty="0" err="1">
                <a:solidFill>
                  <a:srgbClr val="7889FB"/>
                </a:solidFill>
                <a:latin typeface="Consolas" panose="020B0609020204030204" pitchFamily="49" charset="0"/>
              </a:rPr>
              <a:t>getNextMiniBatch</a:t>
            </a:r>
            <a:r>
              <a:rPr lang="en-US" sz="1800" b="0" dirty="0">
                <a:latin typeface="Consolas" panose="020B0609020204030204" pitchFamily="49" charset="0"/>
              </a:rPr>
              <a:t>(data, j);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   gradient = </a:t>
            </a:r>
            <a:r>
              <a:rPr lang="en-US" sz="1800" dirty="0" err="1">
                <a:solidFill>
                  <a:srgbClr val="7889FB"/>
                </a:solidFill>
                <a:latin typeface="Consolas" panose="020B0609020204030204" pitchFamily="49" charset="0"/>
              </a:rPr>
              <a:t>computeGradient</a:t>
            </a:r>
            <a:r>
              <a:rPr lang="en-US" sz="1800" b="0" dirty="0">
                <a:latin typeface="Consolas" panose="020B0609020204030204" pitchFamily="49" charset="0"/>
              </a:rPr>
              <a:t>(batch, </a:t>
            </a:r>
            <a:r>
              <a:rPr lang="en-US" sz="1800" b="0" dirty="0" err="1">
                <a:latin typeface="Consolas" panose="020B0609020204030204" pitchFamily="49" charset="0"/>
              </a:rPr>
              <a:t>params</a:t>
            </a:r>
            <a:r>
              <a:rPr lang="en-US" sz="1800" b="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7889FB"/>
                </a:solidFill>
                <a:latin typeface="Consolas" panose="020B0609020204030204" pitchFamily="49" charset="0"/>
              </a:rPr>
              <a:t>gradientAcc</a:t>
            </a:r>
            <a:r>
              <a:rPr lang="en-US" sz="1800" dirty="0">
                <a:solidFill>
                  <a:srgbClr val="7889FB"/>
                </a:solidFill>
                <a:latin typeface="Consolas" panose="020B0609020204030204" pitchFamily="49" charset="0"/>
              </a:rPr>
              <a:t> +=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gradient;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params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7889FB"/>
                </a:solidFill>
                <a:latin typeface="Consolas" panose="020B0609020204030204" pitchFamily="49" charset="0"/>
              </a:rPr>
              <a:t>updateModel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params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, gradients);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if( step mod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nfetch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0 ) {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</a:t>
            </a:r>
            <a:r>
              <a:rPr lang="en-US" sz="1800" b="0" dirty="0">
                <a:latin typeface="Consolas" panose="020B0609020204030204" pitchFamily="49" charset="0"/>
              </a:rPr>
              <a:t>   </a:t>
            </a: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pushGradients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gradientAcc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r>
              <a:rPr lang="en-US" sz="1800" b="0" dirty="0">
                <a:latin typeface="Consolas" panose="020B0609020204030204" pitchFamily="49" charset="0"/>
              </a:rPr>
              <a:t>; step = 0; </a:t>
            </a:r>
            <a:br>
              <a:rPr lang="en-US" sz="1800" b="0" dirty="0">
                <a:latin typeface="Consolas" panose="020B0609020204030204" pitchFamily="49" charset="0"/>
              </a:rPr>
            </a:br>
            <a:r>
              <a:rPr lang="en-US" sz="1800" b="0" dirty="0">
                <a:latin typeface="Consolas" panose="020B0609020204030204" pitchFamily="49" charset="0"/>
              </a:rPr>
              <a:t>      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gradientAcc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matrix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(0, ...);   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step++;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}  }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465" y="5354825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938576" y="5305533"/>
            <a:ext cx="231929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[Jeffrey Dean et al.: Large Scale Distributed Deep Networks.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NIPS 2012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59156" y="1329333"/>
            <a:ext cx="2479188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nfetch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batches require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local gradient accrual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local model update</a:t>
            </a:r>
          </a:p>
        </p:txBody>
      </p:sp>
    </p:spTree>
    <p:extLst>
      <p:ext uri="{BB962C8B-B14F-4D97-AF65-F5344CB8AC3E}">
        <p14:creationId xmlns:p14="http://schemas.microsoft.com/office/powerpoint/2010/main" val="887783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Bulk </a:t>
            </a:r>
            <a:r>
              <a:rPr lang="en-US" dirty="0">
                <a:solidFill>
                  <a:schemeClr val="accent1"/>
                </a:solidFill>
              </a:rPr>
              <a:t>Synchronous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Parallel (BSP)</a:t>
            </a:r>
          </a:p>
          <a:p>
            <a:pPr lvl="1"/>
            <a:r>
              <a:rPr lang="en-US" dirty="0"/>
              <a:t>Update model w/ </a:t>
            </a:r>
            <a:br>
              <a:rPr lang="en-US" dirty="0"/>
            </a:br>
            <a:r>
              <a:rPr lang="en-US" dirty="0"/>
              <a:t>accrued gradients</a:t>
            </a:r>
          </a:p>
          <a:p>
            <a:pPr lvl="1"/>
            <a:r>
              <a:rPr lang="en-US" dirty="0"/>
              <a:t>Barrier for N workers</a:t>
            </a:r>
          </a:p>
          <a:p>
            <a:pPr lvl="1"/>
            <a:endParaRPr lang="en-US" sz="700" dirty="0"/>
          </a:p>
          <a:p>
            <a:r>
              <a:rPr lang="en-US" dirty="0">
                <a:solidFill>
                  <a:schemeClr val="accent1"/>
                </a:solidFill>
              </a:rPr>
              <a:t>Asynchronous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Parallel (ASP)</a:t>
            </a:r>
          </a:p>
          <a:p>
            <a:pPr lvl="1"/>
            <a:r>
              <a:rPr lang="en-US" dirty="0"/>
              <a:t>Update model</a:t>
            </a:r>
            <a:br>
              <a:rPr lang="en-US" dirty="0"/>
            </a:br>
            <a:r>
              <a:rPr lang="en-US" dirty="0"/>
              <a:t>for each gradient</a:t>
            </a:r>
          </a:p>
          <a:p>
            <a:pPr lvl="1"/>
            <a:r>
              <a:rPr lang="en-US" dirty="0"/>
              <a:t>No barrier</a:t>
            </a:r>
          </a:p>
          <a:p>
            <a:pPr lvl="1"/>
            <a:endParaRPr lang="en-US" sz="700" dirty="0"/>
          </a:p>
          <a:p>
            <a:r>
              <a:rPr lang="en-US" dirty="0"/>
              <a:t>Synchronous w/ 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Backup Workers</a:t>
            </a:r>
          </a:p>
          <a:p>
            <a:pPr lvl="1"/>
            <a:r>
              <a:rPr lang="en-US" dirty="0"/>
              <a:t>Update model w/</a:t>
            </a:r>
            <a:br>
              <a:rPr lang="en-US" dirty="0"/>
            </a:br>
            <a:r>
              <a:rPr lang="en-US" dirty="0"/>
              <a:t>accrued gradients</a:t>
            </a:r>
          </a:p>
          <a:p>
            <a:pPr lvl="1"/>
            <a:r>
              <a:rPr lang="en-US" dirty="0"/>
              <a:t>Barrier for N of </a:t>
            </a:r>
            <a:br>
              <a:rPr lang="en-US" dirty="0"/>
            </a:br>
            <a:r>
              <a:rPr lang="en-US" dirty="0" err="1"/>
              <a:t>N+b</a:t>
            </a:r>
            <a:r>
              <a:rPr lang="en-US" dirty="0"/>
              <a:t> workers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6" name="Rectangle 5"/>
          <p:cNvSpPr/>
          <p:nvPr/>
        </p:nvSpPr>
        <p:spPr>
          <a:xfrm>
            <a:off x="3767665" y="1462914"/>
            <a:ext cx="984738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sp>
        <p:nvSpPr>
          <p:cNvPr id="7" name="Rectangle 6"/>
          <p:cNvSpPr/>
          <p:nvPr/>
        </p:nvSpPr>
        <p:spPr>
          <a:xfrm>
            <a:off x="3767665" y="1797317"/>
            <a:ext cx="126365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sp>
        <p:nvSpPr>
          <p:cNvPr id="8" name="Rectangle 7"/>
          <p:cNvSpPr/>
          <p:nvPr/>
        </p:nvSpPr>
        <p:spPr>
          <a:xfrm>
            <a:off x="3767665" y="2131720"/>
            <a:ext cx="11049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sp>
        <p:nvSpPr>
          <p:cNvPr id="9" name="Rectangle 8"/>
          <p:cNvSpPr/>
          <p:nvPr/>
        </p:nvSpPr>
        <p:spPr>
          <a:xfrm>
            <a:off x="3767665" y="2474590"/>
            <a:ext cx="18542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04573" y="2138528"/>
            <a:ext cx="18542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04573" y="2469801"/>
            <a:ext cx="1099827" cy="246887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699500" y="1462914"/>
            <a:ext cx="11049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699500" y="1790509"/>
            <a:ext cx="126365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7592641" y="1462913"/>
            <a:ext cx="0" cy="1250097"/>
          </a:xfrm>
          <a:prstGeom prst="line">
            <a:avLst/>
          </a:prstGeom>
          <a:ln w="25400">
            <a:solidFill>
              <a:schemeClr val="accent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5647265" y="1462914"/>
            <a:ext cx="0" cy="1250097"/>
          </a:xfrm>
          <a:prstGeom prst="line">
            <a:avLst/>
          </a:prstGeom>
          <a:ln w="25400">
            <a:solidFill>
              <a:schemeClr val="accent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8936235" y="1462913"/>
            <a:ext cx="0" cy="1250097"/>
          </a:xfrm>
          <a:prstGeom prst="line">
            <a:avLst/>
          </a:prstGeom>
          <a:ln w="25400">
            <a:solidFill>
              <a:schemeClr val="accent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7649299" y="2138528"/>
            <a:ext cx="11049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644631" y="2469801"/>
            <a:ext cx="126365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3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649299" y="1790509"/>
            <a:ext cx="11049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644631" y="1461803"/>
            <a:ext cx="126365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3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1D819FC-F55D-46E9-8A81-71C3ED7938A9}"/>
              </a:ext>
            </a:extLst>
          </p:cNvPr>
          <p:cNvGrpSpPr/>
          <p:nvPr/>
        </p:nvGrpSpPr>
        <p:grpSpPr>
          <a:xfrm>
            <a:off x="3776131" y="3197472"/>
            <a:ext cx="5181268" cy="1259675"/>
            <a:chOff x="3776131" y="3197472"/>
            <a:chExt cx="5181268" cy="1259675"/>
          </a:xfrm>
        </p:grpSpPr>
        <p:sp>
          <p:nvSpPr>
            <p:cNvPr id="55" name="Rectangle 54"/>
            <p:cNvSpPr/>
            <p:nvPr/>
          </p:nvSpPr>
          <p:spPr>
            <a:xfrm>
              <a:off x="3776131" y="3198583"/>
              <a:ext cx="984738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3776131" y="3532986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776131" y="3867389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776131" y="4210259"/>
              <a:ext cx="18542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917171" y="3865730"/>
              <a:ext cx="18542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670705" y="4205470"/>
              <a:ext cx="1099827" cy="246887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802031" y="3198583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081430" y="3526178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819565" y="3865730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814894" y="4205470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387763" y="3526178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942828" y="3197472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7992533" y="3198581"/>
              <a:ext cx="964866" cy="92333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but, stale model updates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C7FDF6D-1778-4A49-9458-96DAFBCE4945}"/>
              </a:ext>
            </a:extLst>
          </p:cNvPr>
          <p:cNvGrpSpPr/>
          <p:nvPr/>
        </p:nvGrpSpPr>
        <p:grpSpPr>
          <a:xfrm>
            <a:off x="3776131" y="4891920"/>
            <a:ext cx="5159176" cy="1894864"/>
            <a:chOff x="3776131" y="4891920"/>
            <a:chExt cx="5159176" cy="1894864"/>
          </a:xfrm>
        </p:grpSpPr>
        <p:sp>
          <p:nvSpPr>
            <p:cNvPr id="71" name="Rectangle 70"/>
            <p:cNvSpPr/>
            <p:nvPr/>
          </p:nvSpPr>
          <p:spPr>
            <a:xfrm>
              <a:off x="3776131" y="4900387"/>
              <a:ext cx="984738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3776131" y="5234790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3776131" y="5569193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3776131" y="5912063"/>
              <a:ext cx="18542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5128833" y="5576001"/>
              <a:ext cx="18542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5670704" y="5907274"/>
              <a:ext cx="1099827" cy="246887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123760" y="4900387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23760" y="5227982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8165765" y="4900386"/>
              <a:ext cx="0" cy="1250097"/>
            </a:xfrm>
            <a:prstGeom prst="line">
              <a:avLst/>
            </a:prstGeom>
            <a:ln w="25400">
              <a:solidFill>
                <a:schemeClr val="accent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/>
            <p:cNvSpPr/>
            <p:nvPr/>
          </p:nvSpPr>
          <p:spPr>
            <a:xfrm>
              <a:off x="7022763" y="5576001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6865697" y="5907274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870361" y="5227982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857225" y="4899276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5071528" y="4900387"/>
              <a:ext cx="0" cy="1250097"/>
            </a:xfrm>
            <a:prstGeom prst="line">
              <a:avLst/>
            </a:prstGeom>
            <a:ln w="25400">
              <a:solidFill>
                <a:schemeClr val="accent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6805237" y="4891920"/>
              <a:ext cx="0" cy="1250097"/>
            </a:xfrm>
            <a:prstGeom prst="line">
              <a:avLst/>
            </a:prstGeom>
            <a:ln w="25400">
              <a:solidFill>
                <a:schemeClr val="accent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37818" y="6054739"/>
              <a:ext cx="497489" cy="640080"/>
            </a:xfrm>
            <a:prstGeom prst="rect">
              <a:avLst/>
            </a:prstGeom>
            <a:ln w="25400">
              <a:solidFill>
                <a:srgbClr val="7889FB"/>
              </a:solidFill>
            </a:ln>
          </p:spPr>
        </p:pic>
        <p:sp>
          <p:nvSpPr>
            <p:cNvPr id="91" name="TextBox 90"/>
            <p:cNvSpPr txBox="1"/>
            <p:nvPr/>
          </p:nvSpPr>
          <p:spPr>
            <a:xfrm>
              <a:off x="4772498" y="6263564"/>
              <a:ext cx="3524053" cy="52322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[Martín </a:t>
              </a:r>
              <a:r>
                <a:rPr lang="en-US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Abadi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et al: </a:t>
              </a:r>
              <a:r>
                <a:rPr lang="en-US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TensorFlow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: A System for Large-Scale Machine Learning. </a:t>
              </a:r>
              <a:r>
                <a:rPr lang="en-US" sz="1400" b="1" dirty="0">
                  <a:latin typeface="Calibri" panose="020F0502020204030204" pitchFamily="34" charset="0"/>
                  <a:cs typeface="Calibri" panose="020F0502020204030204" pitchFamily="34" charset="0"/>
                </a:rPr>
                <a:t>OSDI 2016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0186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 and Exam Preparation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Selected Example </a:t>
            </a:r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923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choice question (40/100)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the dataset identify the type of </a:t>
            </a:r>
            <a:r>
              <a:rPr lang="en-US" dirty="0" err="1" smtClean="0"/>
              <a:t>missingness</a:t>
            </a:r>
            <a:r>
              <a:rPr lang="en-US" dirty="0" smtClean="0"/>
              <a:t>. 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 smtClean="0"/>
              <a:t>Missing Completely at Random (MCAR)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 smtClean="0"/>
              <a:t>Missing at Random (MAR)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 smtClean="0"/>
              <a:t>Missing Not at Random (MNAR)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 smtClean="0"/>
              <a:t>All of above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pPr fontAlgn="b"/>
            <a:r>
              <a:rPr lang="en-US" dirty="0"/>
              <a:t>62/120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116300"/>
              </p:ext>
            </p:extLst>
          </p:nvPr>
        </p:nvGraphicFramePr>
        <p:xfrm>
          <a:off x="1605280" y="3124286"/>
          <a:ext cx="313944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9720">
                  <a:extLst>
                    <a:ext uri="{9D8B030D-6E8A-4147-A177-3AD203B41FA5}">
                      <a16:colId xmlns:a16="http://schemas.microsoft.com/office/drawing/2014/main" val="1194925356"/>
                    </a:ext>
                  </a:extLst>
                </a:gridCol>
                <a:gridCol w="1569720">
                  <a:extLst>
                    <a:ext uri="{9D8B030D-6E8A-4147-A177-3AD203B41FA5}">
                      <a16:colId xmlns:a16="http://schemas.microsoft.com/office/drawing/2014/main" val="119908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Profession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Salary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353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6184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7376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559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280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420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273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65584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Warehousing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the following normalized schema, create a </a:t>
            </a:r>
            <a:r>
              <a:rPr lang="en-US" dirty="0">
                <a:solidFill>
                  <a:schemeClr val="accent1"/>
                </a:solidFill>
              </a:rPr>
              <a:t>Star Schema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that covers all information. Annotate the key concepts. </a:t>
            </a:r>
            <a:r>
              <a:rPr lang="en-US" b="0" dirty="0"/>
              <a:t>[15/100 points]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5691208"/>
              </p:ext>
            </p:extLst>
          </p:nvPr>
        </p:nvGraphicFramePr>
        <p:xfrm>
          <a:off x="4208836" y="2254496"/>
          <a:ext cx="1209472" cy="17068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Lineitem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OrderKey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01832901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PartKey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SuppKey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Quantity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9511839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Price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88656875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Tax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74396833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2948182"/>
              </p:ext>
            </p:extLst>
          </p:nvPr>
        </p:nvGraphicFramePr>
        <p:xfrm>
          <a:off x="5820386" y="2254496"/>
          <a:ext cx="1209472" cy="1219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Order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OrderKey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01832901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CustKey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Totalprice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9511839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81252435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180146"/>
              </p:ext>
            </p:extLst>
          </p:nvPr>
        </p:nvGraphicFramePr>
        <p:xfrm>
          <a:off x="7422209" y="2251254"/>
          <a:ext cx="1209472" cy="1219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Customer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CustKey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01832901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Address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Mktsegmnt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9511839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3401166"/>
              </p:ext>
            </p:extLst>
          </p:nvPr>
        </p:nvGraphicFramePr>
        <p:xfrm>
          <a:off x="2587557" y="2504175"/>
          <a:ext cx="1209472" cy="731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PartSupp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PartKey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SuppKey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</a:tbl>
          </a:graphicData>
        </a:graphic>
      </p:graphicFrame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434DDA1-2353-412C-8D69-82FE99A48981}"/>
              </a:ext>
            </a:extLst>
          </p:cNvPr>
          <p:cNvCxnSpPr>
            <a:cxnSpLocks/>
          </p:cNvCxnSpPr>
          <p:nvPr/>
        </p:nvCxnSpPr>
        <p:spPr>
          <a:xfrm flipV="1">
            <a:off x="7029858" y="2616741"/>
            <a:ext cx="392351" cy="243191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434DDA1-2353-412C-8D69-82FE99A48981}"/>
              </a:ext>
            </a:extLst>
          </p:cNvPr>
          <p:cNvCxnSpPr>
            <a:cxnSpLocks/>
          </p:cNvCxnSpPr>
          <p:nvPr/>
        </p:nvCxnSpPr>
        <p:spPr>
          <a:xfrm>
            <a:off x="5418308" y="2616741"/>
            <a:ext cx="402078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434DDA1-2353-412C-8D69-82FE99A48981}"/>
              </a:ext>
            </a:extLst>
          </p:cNvPr>
          <p:cNvCxnSpPr>
            <a:cxnSpLocks/>
          </p:cNvCxnSpPr>
          <p:nvPr/>
        </p:nvCxnSpPr>
        <p:spPr>
          <a:xfrm flipH="1">
            <a:off x="3797029" y="2982775"/>
            <a:ext cx="411808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007254"/>
              </p:ext>
            </p:extLst>
          </p:nvPr>
        </p:nvGraphicFramePr>
        <p:xfrm>
          <a:off x="813876" y="2063187"/>
          <a:ext cx="1209472" cy="975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Parts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PartKey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Brand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815797705"/>
                  </a:ext>
                </a:extLst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9168649"/>
              </p:ext>
            </p:extLst>
          </p:nvPr>
        </p:nvGraphicFramePr>
        <p:xfrm>
          <a:off x="810633" y="3207810"/>
          <a:ext cx="1209472" cy="975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Supplier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SuppKey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Address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815797705"/>
                  </a:ext>
                </a:extLst>
              </a:tr>
            </a:tbl>
          </a:graphicData>
        </a:graphic>
      </p:graphicFrame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434DDA1-2353-412C-8D69-82FE99A48981}"/>
              </a:ext>
            </a:extLst>
          </p:cNvPr>
          <p:cNvCxnSpPr>
            <a:cxnSpLocks/>
          </p:cNvCxnSpPr>
          <p:nvPr/>
        </p:nvCxnSpPr>
        <p:spPr>
          <a:xfrm flipH="1" flipV="1">
            <a:off x="2023348" y="2402732"/>
            <a:ext cx="564209" cy="450341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434DDA1-2353-412C-8D69-82FE99A48981}"/>
              </a:ext>
            </a:extLst>
          </p:cNvPr>
          <p:cNvCxnSpPr>
            <a:cxnSpLocks/>
          </p:cNvCxnSpPr>
          <p:nvPr/>
        </p:nvCxnSpPr>
        <p:spPr>
          <a:xfrm flipH="1">
            <a:off x="2023348" y="3102751"/>
            <a:ext cx="570694" cy="4478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114824"/>
              </p:ext>
            </p:extLst>
          </p:nvPr>
        </p:nvGraphicFramePr>
        <p:xfrm>
          <a:off x="4215321" y="4624810"/>
          <a:ext cx="1209472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Lineitem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CustKey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01832901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DateKey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PartKey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SuppKey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36234343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Quantity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9511839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Price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88656875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Tax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743968334"/>
                  </a:ext>
                </a:extLst>
              </a:tr>
            </a:tbl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4290774" y="4192898"/>
            <a:ext cx="972766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Fact Table</a:t>
            </a:r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5983340"/>
              </p:ext>
            </p:extLst>
          </p:nvPr>
        </p:nvGraphicFramePr>
        <p:xfrm>
          <a:off x="6014940" y="4091440"/>
          <a:ext cx="1209472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Customer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CustKey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01832901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Address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Mktsegmnt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9511839"/>
                  </a:ext>
                </a:extLst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166427"/>
              </p:ext>
            </p:extLst>
          </p:nvPr>
        </p:nvGraphicFramePr>
        <p:xfrm>
          <a:off x="6014940" y="5442959"/>
          <a:ext cx="1209472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DateKey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01832901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Day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Month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Year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9511839"/>
                  </a:ext>
                </a:extLst>
              </a:tr>
            </a:tbl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2881663" y="6238048"/>
            <a:ext cx="972766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Measures</a:t>
            </a:r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719384"/>
              </p:ext>
            </p:extLst>
          </p:nvPr>
        </p:nvGraphicFramePr>
        <p:xfrm>
          <a:off x="2291732" y="4086817"/>
          <a:ext cx="1209472" cy="97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Parts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PartKey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Brand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815797705"/>
                  </a:ext>
                </a:extLst>
              </a:tr>
            </a:tbl>
          </a:graphicData>
        </a:graphic>
      </p:graphicFrame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083762"/>
              </p:ext>
            </p:extLst>
          </p:nvPr>
        </p:nvGraphicFramePr>
        <p:xfrm>
          <a:off x="2288489" y="5231440"/>
          <a:ext cx="1209472" cy="97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472">
                  <a:extLst>
                    <a:ext uri="{9D8B030D-6E8A-4147-A177-3AD203B41FA5}">
                      <a16:colId xmlns:a16="http://schemas.microsoft.com/office/drawing/2014/main" val="3651691438"/>
                    </a:ext>
                  </a:extLst>
                </a:gridCol>
              </a:tblGrid>
              <a:tr h="18558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Supplier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3407693891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SuppKey</a:t>
                      </a:r>
                      <a:endParaRPr lang="en-US" sz="1600" u="sng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1415750902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2646519806"/>
                  </a:ext>
                </a:extLst>
              </a:tr>
              <a:tr h="185582">
                <a:tc>
                  <a:txBody>
                    <a:bodyPr/>
                    <a:lstStyle/>
                    <a:p>
                      <a:r>
                        <a:rPr lang="en-US" sz="1600" u="none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Address</a:t>
                      </a:r>
                    </a:p>
                  </a:txBody>
                  <a:tcPr marT="0" marB="0"/>
                </a:tc>
                <a:extLst>
                  <a:ext uri="{0D108BD9-81ED-4DB2-BD59-A6C34878D82A}">
                    <a16:rowId xmlns:a16="http://schemas.microsoft.com/office/drawing/2014/main" val="815797705"/>
                  </a:ext>
                </a:extLst>
              </a:tr>
            </a:tbl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7416607" y="5003540"/>
            <a:ext cx="1124278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Dimension Tables</a:t>
            </a:r>
          </a:p>
        </p:txBody>
      </p:sp>
      <p:sp>
        <p:nvSpPr>
          <p:cNvPr id="37" name="Left Brace 36"/>
          <p:cNvSpPr/>
          <p:nvPr/>
        </p:nvSpPr>
        <p:spPr>
          <a:xfrm>
            <a:off x="3978612" y="5846323"/>
            <a:ext cx="152402" cy="729207"/>
          </a:xfrm>
          <a:prstGeom prst="leftBrace">
            <a:avLst>
              <a:gd name="adj1" fmla="val 8333"/>
              <a:gd name="adj2" fmla="val 81349"/>
            </a:avLst>
          </a:prstGeom>
          <a:ln w="19050">
            <a:solidFill>
              <a:srgbClr val="7889FB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434DDA1-2353-412C-8D69-82FE99A48981}"/>
              </a:ext>
            </a:extLst>
          </p:cNvPr>
          <p:cNvCxnSpPr>
            <a:cxnSpLocks/>
          </p:cNvCxnSpPr>
          <p:nvPr/>
        </p:nvCxnSpPr>
        <p:spPr>
          <a:xfrm flipV="1">
            <a:off x="5418303" y="4478295"/>
            <a:ext cx="596637" cy="510318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434DDA1-2353-412C-8D69-82FE99A48981}"/>
              </a:ext>
            </a:extLst>
          </p:cNvPr>
          <p:cNvCxnSpPr>
            <a:cxnSpLocks/>
          </p:cNvCxnSpPr>
          <p:nvPr/>
        </p:nvCxnSpPr>
        <p:spPr>
          <a:xfrm>
            <a:off x="5418303" y="5247119"/>
            <a:ext cx="593394" cy="573057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434DDA1-2353-412C-8D69-82FE99A48981}"/>
              </a:ext>
            </a:extLst>
          </p:cNvPr>
          <p:cNvCxnSpPr>
            <a:cxnSpLocks/>
          </p:cNvCxnSpPr>
          <p:nvPr/>
        </p:nvCxnSpPr>
        <p:spPr>
          <a:xfrm flipH="1" flipV="1">
            <a:off x="3483367" y="4428969"/>
            <a:ext cx="731954" cy="1054812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434DDA1-2353-412C-8D69-82FE99A48981}"/>
              </a:ext>
            </a:extLst>
          </p:cNvPr>
          <p:cNvCxnSpPr>
            <a:cxnSpLocks/>
          </p:cNvCxnSpPr>
          <p:nvPr/>
        </p:nvCxnSpPr>
        <p:spPr>
          <a:xfrm flipH="1" flipV="1">
            <a:off x="3480124" y="5590460"/>
            <a:ext cx="742865" cy="139571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132087" y="5631689"/>
            <a:ext cx="108484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Descriptive Attributes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276744" y="5939735"/>
            <a:ext cx="108484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Categorical Attributes</a:t>
            </a:r>
          </a:p>
        </p:txBody>
      </p:sp>
    </p:spTree>
    <p:extLst>
      <p:ext uri="{BB962C8B-B14F-4D97-AF65-F5344CB8AC3E}">
        <p14:creationId xmlns:p14="http://schemas.microsoft.com/office/powerpoint/2010/main" val="227464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  <p:bldP spid="36" grpId="0"/>
      <p:bldP spid="37" grpId="0" animBg="1"/>
      <p:bldP spid="49" grpId="0"/>
      <p:bldP spid="5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Message-oriented Middleware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the </a:t>
            </a:r>
            <a:r>
              <a:rPr lang="en-US" dirty="0">
                <a:solidFill>
                  <a:schemeClr val="accent1"/>
                </a:solidFill>
              </a:rPr>
              <a:t>Message Delivery Guarantees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At-Most-Once, At-Least-Once and Exactly-Once</a:t>
            </a:r>
            <a:r>
              <a:rPr lang="en-US" dirty="0"/>
              <a:t>, and indicate which of them require persistent storage before sending. </a:t>
            </a:r>
            <a:r>
              <a:rPr lang="en-US" b="0" dirty="0"/>
              <a:t>[6/100 points]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4593304"/>
              </p:ext>
            </p:extLst>
          </p:nvPr>
        </p:nvGraphicFramePr>
        <p:xfrm>
          <a:off x="992220" y="2852946"/>
          <a:ext cx="7568118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7745">
                  <a:extLst>
                    <a:ext uri="{9D8B030D-6E8A-4147-A177-3AD203B41FA5}">
                      <a16:colId xmlns:a16="http://schemas.microsoft.com/office/drawing/2014/main" val="3664443594"/>
                    </a:ext>
                  </a:extLst>
                </a:gridCol>
                <a:gridCol w="5045412">
                  <a:extLst>
                    <a:ext uri="{9D8B030D-6E8A-4147-A177-3AD203B41FA5}">
                      <a16:colId xmlns:a16="http://schemas.microsoft.com/office/drawing/2014/main" val="1036048121"/>
                    </a:ext>
                  </a:extLst>
                </a:gridCol>
                <a:gridCol w="984961">
                  <a:extLst>
                    <a:ext uri="{9D8B030D-6E8A-4147-A177-3AD203B41FA5}">
                      <a16:colId xmlns:a16="http://schemas.microsoft.com/office/drawing/2014/main" val="4230243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Storage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04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At-Most-Once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Send</a:t>
                      </a:r>
                      <a:r>
                        <a:rPr lang="en-US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and forget, never sent message twice (even on failures)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780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At-Least-Once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Store</a:t>
                      </a:r>
                      <a:r>
                        <a:rPr lang="en-US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and forward, replay stream from (acknowledged) checkpoint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Exactly-Once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Store and forward, replay stream from (acknowledged) checkpoint, transactional delivery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9655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8951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Matching / Entity Linking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the phases of a typical </a:t>
            </a:r>
            <a:r>
              <a:rPr lang="en-US" dirty="0">
                <a:solidFill>
                  <a:schemeClr val="accent1"/>
                </a:solidFill>
              </a:rPr>
              <a:t>Entity Resolution Pipeline</a:t>
            </a:r>
            <a:r>
              <a:rPr lang="en-US" dirty="0"/>
              <a:t> with example techniques for the individual phases. </a:t>
            </a:r>
            <a:r>
              <a:rPr lang="en-US" b="0" dirty="0"/>
              <a:t>[20/100 points]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</p:txBody>
      </p:sp>
      <p:sp>
        <p:nvSpPr>
          <p:cNvPr id="5" name="Chevron 4"/>
          <p:cNvSpPr/>
          <p:nvPr/>
        </p:nvSpPr>
        <p:spPr>
          <a:xfrm>
            <a:off x="819048" y="2355632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Prepare Data</a:t>
            </a:r>
          </a:p>
        </p:txBody>
      </p:sp>
      <p:sp>
        <p:nvSpPr>
          <p:cNvPr id="6" name="Chevron 5"/>
          <p:cNvSpPr/>
          <p:nvPr/>
        </p:nvSpPr>
        <p:spPr>
          <a:xfrm>
            <a:off x="2962146" y="2355632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Blocking/Sorting</a:t>
            </a:r>
          </a:p>
        </p:txBody>
      </p:sp>
      <p:sp>
        <p:nvSpPr>
          <p:cNvPr id="7" name="Chevron 6"/>
          <p:cNvSpPr/>
          <p:nvPr/>
        </p:nvSpPr>
        <p:spPr>
          <a:xfrm>
            <a:off x="5085580" y="23599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Matching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12939" y="2539563"/>
            <a:ext cx="473947" cy="616875"/>
            <a:chOff x="180871" y="5004080"/>
            <a:chExt cx="473947" cy="616875"/>
          </a:xfrm>
        </p:grpSpPr>
        <p:sp>
          <p:nvSpPr>
            <p:cNvPr id="10" name="Folded Corner 9"/>
            <p:cNvSpPr/>
            <p:nvPr/>
          </p:nvSpPr>
          <p:spPr>
            <a:xfrm>
              <a:off x="180871" y="5004080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olded Corner 10"/>
            <p:cNvSpPr/>
            <p:nvPr/>
          </p:nvSpPr>
          <p:spPr>
            <a:xfrm>
              <a:off x="252884" y="5066046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Chevron 11"/>
          <p:cNvSpPr/>
          <p:nvPr/>
        </p:nvSpPr>
        <p:spPr>
          <a:xfrm>
            <a:off x="7218845" y="2355632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Clustering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824576" y="3955162"/>
            <a:ext cx="1278495" cy="1141228"/>
            <a:chOff x="824576" y="4285906"/>
            <a:chExt cx="1278495" cy="1141228"/>
          </a:xfrm>
        </p:grpSpPr>
        <p:sp>
          <p:nvSpPr>
            <p:cNvPr id="17" name="Rechteck 29"/>
            <p:cNvSpPr/>
            <p:nvPr/>
          </p:nvSpPr>
          <p:spPr>
            <a:xfrm>
              <a:off x="824576" y="429178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18" name="Rechteck 29"/>
            <p:cNvSpPr/>
            <p:nvPr/>
          </p:nvSpPr>
          <p:spPr>
            <a:xfrm>
              <a:off x="824576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19" name="Rechteck 29"/>
            <p:cNvSpPr/>
            <p:nvPr/>
          </p:nvSpPr>
          <p:spPr>
            <a:xfrm>
              <a:off x="1271945" y="4286082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20" name="Rechteck 29"/>
            <p:cNvSpPr/>
            <p:nvPr/>
          </p:nvSpPr>
          <p:spPr>
            <a:xfrm>
              <a:off x="1719314" y="428590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21" name="Rechteck 29"/>
            <p:cNvSpPr/>
            <p:nvPr/>
          </p:nvSpPr>
          <p:spPr>
            <a:xfrm>
              <a:off x="1273945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22" name="Rechteck 29"/>
            <p:cNvSpPr/>
            <p:nvPr/>
          </p:nvSpPr>
          <p:spPr>
            <a:xfrm>
              <a:off x="1719314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23" name="Rechteck 29"/>
            <p:cNvSpPr/>
            <p:nvPr/>
          </p:nvSpPr>
          <p:spPr>
            <a:xfrm>
              <a:off x="825980" y="509310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24" name="Rechteck 29"/>
            <p:cNvSpPr/>
            <p:nvPr/>
          </p:nvSpPr>
          <p:spPr>
            <a:xfrm>
              <a:off x="1273945" y="50969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871019" y="3732920"/>
            <a:ext cx="1868822" cy="2170440"/>
            <a:chOff x="2871019" y="4063664"/>
            <a:chExt cx="1868822" cy="2170440"/>
          </a:xfrm>
        </p:grpSpPr>
        <p:sp>
          <p:nvSpPr>
            <p:cNvPr id="26" name="Rechteck 29"/>
            <p:cNvSpPr/>
            <p:nvPr/>
          </p:nvSpPr>
          <p:spPr>
            <a:xfrm>
              <a:off x="3107067" y="429178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27" name="Rechteck 29"/>
            <p:cNvSpPr/>
            <p:nvPr/>
          </p:nvSpPr>
          <p:spPr>
            <a:xfrm>
              <a:off x="3583053" y="40862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28" name="Rechteck 29"/>
            <p:cNvSpPr/>
            <p:nvPr/>
          </p:nvSpPr>
          <p:spPr>
            <a:xfrm>
              <a:off x="3646440" y="479244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29" name="Rechteck 29"/>
            <p:cNvSpPr/>
            <p:nvPr/>
          </p:nvSpPr>
          <p:spPr>
            <a:xfrm>
              <a:off x="4065790" y="504601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086746" y="562093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31" name="Rechteck 29"/>
            <p:cNvSpPr/>
            <p:nvPr/>
          </p:nvSpPr>
          <p:spPr>
            <a:xfrm>
              <a:off x="4085454" y="56602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32" name="Rechteck 29"/>
            <p:cNvSpPr/>
            <p:nvPr/>
          </p:nvSpPr>
          <p:spPr>
            <a:xfrm>
              <a:off x="4136691" y="46470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33" name="Rechteck 29"/>
            <p:cNvSpPr/>
            <p:nvPr/>
          </p:nvSpPr>
          <p:spPr>
            <a:xfrm>
              <a:off x="3593184" y="5839314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sp>
          <p:nvSpPr>
            <p:cNvPr id="34" name="Oval 33"/>
            <p:cNvSpPr/>
            <p:nvPr/>
          </p:nvSpPr>
          <p:spPr>
            <a:xfrm>
              <a:off x="2871019" y="5453785"/>
              <a:ext cx="1777248" cy="780319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3574027" y="4523541"/>
              <a:ext cx="1165814" cy="928897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20338249">
              <a:off x="2872354" y="4063664"/>
              <a:ext cx="1335312" cy="564822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185936" y="3760446"/>
            <a:ext cx="1453366" cy="2083196"/>
            <a:chOff x="5185936" y="4091190"/>
            <a:chExt cx="1453366" cy="2083196"/>
          </a:xfrm>
        </p:grpSpPr>
        <p:sp>
          <p:nvSpPr>
            <p:cNvPr id="38" name="Rechteck 29"/>
            <p:cNvSpPr/>
            <p:nvPr/>
          </p:nvSpPr>
          <p:spPr>
            <a:xfrm>
              <a:off x="5206257" y="429669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39" name="Rechteck 29"/>
            <p:cNvSpPr/>
            <p:nvPr/>
          </p:nvSpPr>
          <p:spPr>
            <a:xfrm>
              <a:off x="5731403" y="409119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40" name="Rechteck 29"/>
            <p:cNvSpPr/>
            <p:nvPr/>
          </p:nvSpPr>
          <p:spPr>
            <a:xfrm>
              <a:off x="5686635" y="47678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41" name="Rechteck 29"/>
            <p:cNvSpPr/>
            <p:nvPr/>
          </p:nvSpPr>
          <p:spPr>
            <a:xfrm>
              <a:off x="6164980" y="50509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42" name="Rechteck 29"/>
            <p:cNvSpPr/>
            <p:nvPr/>
          </p:nvSpPr>
          <p:spPr>
            <a:xfrm>
              <a:off x="5185936" y="5625849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43" name="Rechteck 29"/>
            <p:cNvSpPr/>
            <p:nvPr/>
          </p:nvSpPr>
          <p:spPr>
            <a:xfrm>
              <a:off x="6184644" y="566517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44" name="Rechteck 29"/>
            <p:cNvSpPr/>
            <p:nvPr/>
          </p:nvSpPr>
          <p:spPr>
            <a:xfrm>
              <a:off x="6255545" y="465194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45" name="Rechteck 29"/>
            <p:cNvSpPr/>
            <p:nvPr/>
          </p:nvSpPr>
          <p:spPr>
            <a:xfrm>
              <a:off x="5692374" y="584422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cxnSp>
          <p:nvCxnSpPr>
            <p:cNvPr id="46" name="Straight Connector 45"/>
            <p:cNvCxnSpPr>
              <a:stCxn id="38" idx="3"/>
              <a:endCxn id="39" idx="1"/>
            </p:cNvCxnSpPr>
            <p:nvPr/>
          </p:nvCxnSpPr>
          <p:spPr>
            <a:xfrm flipV="1">
              <a:off x="5590014" y="4256269"/>
              <a:ext cx="141389" cy="205505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0" idx="3"/>
              <a:endCxn id="44" idx="1"/>
            </p:cNvCxnSpPr>
            <p:nvPr/>
          </p:nvCxnSpPr>
          <p:spPr>
            <a:xfrm flipV="1">
              <a:off x="6070392" y="4817024"/>
              <a:ext cx="185153" cy="115918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stCxn id="43" idx="1"/>
              <a:endCxn id="45" idx="3"/>
            </p:cNvCxnSpPr>
            <p:nvPr/>
          </p:nvCxnSpPr>
          <p:spPr>
            <a:xfrm flipH="1">
              <a:off x="6076131" y="5830256"/>
              <a:ext cx="108513" cy="179051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42" idx="3"/>
              <a:endCxn id="45" idx="1"/>
            </p:cNvCxnSpPr>
            <p:nvPr/>
          </p:nvCxnSpPr>
          <p:spPr>
            <a:xfrm>
              <a:off x="5569693" y="5790928"/>
              <a:ext cx="122681" cy="218379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7553245" y="3741396"/>
            <a:ext cx="1431384" cy="2046984"/>
            <a:chOff x="7553245" y="4072140"/>
            <a:chExt cx="1431384" cy="2046984"/>
          </a:xfrm>
        </p:grpSpPr>
        <p:grpSp>
          <p:nvGrpSpPr>
            <p:cNvPr id="51" name="Group 50"/>
            <p:cNvGrpSpPr/>
            <p:nvPr/>
          </p:nvGrpSpPr>
          <p:grpSpPr>
            <a:xfrm>
              <a:off x="7553245" y="4086276"/>
              <a:ext cx="383760" cy="2029896"/>
              <a:chOff x="7896145" y="4086276"/>
              <a:chExt cx="383760" cy="2029896"/>
            </a:xfrm>
          </p:grpSpPr>
          <p:sp>
            <p:nvSpPr>
              <p:cNvPr id="56" name="Rechteck 29"/>
              <p:cNvSpPr/>
              <p:nvPr/>
            </p:nvSpPr>
            <p:spPr>
              <a:xfrm>
                <a:off x="7896145" y="4086276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</a:t>
                </a:r>
              </a:p>
            </p:txBody>
          </p:sp>
          <p:sp>
            <p:nvSpPr>
              <p:cNvPr id="57" name="Rechteck 29"/>
              <p:cNvSpPr/>
              <p:nvPr/>
            </p:nvSpPr>
            <p:spPr>
              <a:xfrm>
                <a:off x="7896146" y="4664627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</a:t>
                </a:r>
              </a:p>
            </p:txBody>
          </p:sp>
          <p:sp>
            <p:nvSpPr>
              <p:cNvPr id="58" name="Rechteck 29"/>
              <p:cNvSpPr/>
              <p:nvPr/>
            </p:nvSpPr>
            <p:spPr>
              <a:xfrm>
                <a:off x="7896147" y="509310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</a:t>
                </a:r>
              </a:p>
            </p:txBody>
          </p:sp>
          <p:sp>
            <p:nvSpPr>
              <p:cNvPr id="59" name="Rechteck 29"/>
              <p:cNvSpPr/>
              <p:nvPr/>
            </p:nvSpPr>
            <p:spPr>
              <a:xfrm>
                <a:off x="7896148" y="578601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</a:t>
                </a:r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7994155" y="40721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r1, r4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003680" y="46436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r2, r7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003680" y="50627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r3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03680" y="57485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r5, r6, r8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0540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Parallel Computation / Stream Mining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3" y="1311256"/>
            <a:ext cx="8228541" cy="4941101"/>
          </a:xfrm>
        </p:spPr>
        <p:txBody>
          <a:bodyPr/>
          <a:lstStyle/>
          <a:p>
            <a:r>
              <a:rPr lang="en-US" dirty="0"/>
              <a:t>Assume three nodes with CPU and memory capacity N1 (32 cores, 64 GB), N2 (16 cores, 64 GB), N3 (64 cores, 128 GB) and a stream of resource requests R1 . . . R7. Schedule these requests to available resources (assign requests to nodes) in order to maximize the number of fulfilled requests. (4 points</a:t>
            </a:r>
            <a:r>
              <a:rPr lang="en-US" dirty="0"/>
              <a:t>)</a:t>
            </a:r>
          </a:p>
          <a:p>
            <a:r>
              <a:rPr lang="en-US" dirty="0"/>
              <a:t> </a:t>
            </a:r>
            <a:r>
              <a:rPr lang="en-US" dirty="0"/>
              <a:t>R1: (30 cores, 8 GB) </a:t>
            </a:r>
          </a:p>
          <a:p>
            <a:r>
              <a:rPr lang="en-US" dirty="0"/>
              <a:t>R2</a:t>
            </a:r>
            <a:r>
              <a:rPr lang="en-US" dirty="0"/>
              <a:t>: (6 cores, 32 GB) </a:t>
            </a:r>
          </a:p>
          <a:p>
            <a:r>
              <a:rPr lang="en-US" dirty="0"/>
              <a:t>R3</a:t>
            </a:r>
            <a:r>
              <a:rPr lang="en-US" dirty="0"/>
              <a:t>: (8 cores, 64 GB) </a:t>
            </a:r>
          </a:p>
          <a:p>
            <a:r>
              <a:rPr lang="en-US" dirty="0"/>
              <a:t>R4</a:t>
            </a:r>
            <a:r>
              <a:rPr lang="en-US" dirty="0"/>
              <a:t>: (10 cores, 32 GB) </a:t>
            </a:r>
          </a:p>
          <a:p>
            <a:r>
              <a:rPr lang="en-US" dirty="0"/>
              <a:t>R5</a:t>
            </a:r>
            <a:r>
              <a:rPr lang="en-US" dirty="0"/>
              <a:t>: (8 cores, 32 GB) </a:t>
            </a:r>
          </a:p>
          <a:p>
            <a:r>
              <a:rPr lang="en-US" dirty="0"/>
              <a:t>R6</a:t>
            </a:r>
            <a:r>
              <a:rPr lang="en-US" dirty="0"/>
              <a:t>: (16 cores, 64 GB) </a:t>
            </a:r>
          </a:p>
          <a:p>
            <a:r>
              <a:rPr lang="en-US" dirty="0"/>
              <a:t>R7</a:t>
            </a:r>
            <a:r>
              <a:rPr lang="en-US" dirty="0"/>
              <a:t>: (16 cores, 16 GB)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</p:txBody>
      </p:sp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305420"/>
              </p:ext>
            </p:extLst>
          </p:nvPr>
        </p:nvGraphicFramePr>
        <p:xfrm>
          <a:off x="3312160" y="3249454"/>
          <a:ext cx="5486400" cy="1109187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85520">
                  <a:extLst>
                    <a:ext uri="{9D8B030D-6E8A-4147-A177-3AD203B41FA5}">
                      <a16:colId xmlns:a16="http://schemas.microsoft.com/office/drawing/2014/main" val="3735585895"/>
                    </a:ext>
                  </a:extLst>
                </a:gridCol>
                <a:gridCol w="1310600">
                  <a:extLst>
                    <a:ext uri="{9D8B030D-6E8A-4147-A177-3AD203B41FA5}">
                      <a16:colId xmlns:a16="http://schemas.microsoft.com/office/drawing/2014/main" val="646832556"/>
                    </a:ext>
                  </a:extLst>
                </a:gridCol>
                <a:gridCol w="1578581">
                  <a:extLst>
                    <a:ext uri="{9D8B030D-6E8A-4147-A177-3AD203B41FA5}">
                      <a16:colId xmlns:a16="http://schemas.microsoft.com/office/drawing/2014/main" val="792371644"/>
                    </a:ext>
                  </a:extLst>
                </a:gridCol>
                <a:gridCol w="1611699">
                  <a:extLst>
                    <a:ext uri="{9D8B030D-6E8A-4147-A177-3AD203B41FA5}">
                      <a16:colId xmlns:a16="http://schemas.microsoft.com/office/drawing/2014/main" val="101205518"/>
                    </a:ext>
                  </a:extLst>
                </a:gridCol>
              </a:tblGrid>
              <a:tr h="395449">
                <a:tc>
                  <a:txBody>
                    <a:bodyPr/>
                    <a:lstStyle/>
                    <a:p>
                      <a:pPr algn="ctr" fontAlgn="b"/>
                      <a:endParaRPr lang="en-US" sz="2000" b="0" kern="120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kern="1200" dirty="0" smtClean="0"/>
                        <a:t>N1 (32/64)</a:t>
                      </a:r>
                      <a:endParaRPr lang="en-US" sz="20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kern="1200" dirty="0" smtClean="0"/>
                        <a:t>N2 (16/64)</a:t>
                      </a:r>
                      <a:endParaRPr lang="en-US" sz="20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kern="1200" dirty="0" smtClean="0"/>
                        <a:t>N3 (64/128)</a:t>
                      </a:r>
                      <a:endParaRPr lang="en-US" sz="20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1898861"/>
                  </a:ext>
                </a:extLst>
              </a:tr>
              <a:tr h="3568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requests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R6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R2, R4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R1, R3, R5, R7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53078371"/>
                  </a:ext>
                </a:extLst>
              </a:tr>
              <a:tr h="3568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utilization</a:t>
                      </a:r>
                      <a:endParaRPr lang="en-US" sz="18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/>
                        <a:t>16/64</a:t>
                      </a:r>
                      <a:endParaRPr lang="en-US" sz="1800" b="0" kern="120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/>
                        <a:t>16/64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62/120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6972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065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422216" cy="4941101"/>
          </a:xfrm>
        </p:spPr>
        <p:txBody>
          <a:bodyPr/>
          <a:lstStyle/>
          <a:p>
            <a:r>
              <a:rPr lang="en-US" dirty="0"/>
              <a:t>Describe the concept of </a:t>
            </a:r>
            <a:r>
              <a:rPr lang="en-US" dirty="0">
                <a:solidFill>
                  <a:schemeClr val="accent1"/>
                </a:solidFill>
              </a:rPr>
              <a:t>Continuous Queries</a:t>
            </a:r>
            <a:r>
              <a:rPr lang="en-US" dirty="0"/>
              <a:t> and a </a:t>
            </a:r>
            <a:r>
              <a:rPr lang="en-US" dirty="0">
                <a:solidFill>
                  <a:schemeClr val="accent1"/>
                </a:solidFill>
              </a:rPr>
              <a:t>Basic System Infrastructure</a:t>
            </a:r>
            <a:r>
              <a:rPr lang="en-US" dirty="0"/>
              <a:t> to process them over incoming data streams. </a:t>
            </a:r>
            <a:r>
              <a:rPr lang="en-US" b="0" dirty="0"/>
              <a:t>[8/100 points]</a:t>
            </a:r>
          </a:p>
          <a:p>
            <a:pPr lvl="1"/>
            <a:r>
              <a:rPr lang="en-US" dirty="0"/>
              <a:t>Deployed Data flow graphs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Nodes: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/>
              <a:t>asynchronous ops (w/ state)</a:t>
            </a:r>
            <a:br>
              <a:rPr lang="en-US" dirty="0"/>
            </a:br>
            <a:r>
              <a:rPr lang="en-US" dirty="0"/>
              <a:t>(e.g., separate threads / queues)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Edges:</a:t>
            </a:r>
            <a:r>
              <a:rPr lang="en-US" dirty="0"/>
              <a:t> data dependencies</a:t>
            </a:r>
            <a:br>
              <a:rPr lang="en-US" dirty="0"/>
            </a:br>
            <a:r>
              <a:rPr lang="en-US" dirty="0"/>
              <a:t>(tuple/message streams)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Push model:</a:t>
            </a:r>
            <a:r>
              <a:rPr lang="en-US" dirty="0"/>
              <a:t> data production </a:t>
            </a:r>
            <a:br>
              <a:rPr lang="en-US" dirty="0"/>
            </a:br>
            <a:r>
              <a:rPr lang="en-US" dirty="0"/>
              <a:t>controlled by source</a:t>
            </a:r>
          </a:p>
          <a:p>
            <a:pPr lvl="1"/>
            <a:endParaRPr lang="en-US" b="0" dirty="0"/>
          </a:p>
          <a:p>
            <a:pPr lvl="1"/>
            <a:endParaRPr lang="en-US" sz="1000" b="0" dirty="0"/>
          </a:p>
          <a:p>
            <a:r>
              <a:rPr lang="en-US" dirty="0"/>
              <a:t>Given the continuous query </a:t>
            </a:r>
            <a:br>
              <a:rPr lang="en-US" dirty="0"/>
            </a:br>
            <a:r>
              <a:rPr lang="en-US" dirty="0"/>
              <a:t>A-B-C, what are the resulting 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perf characteristics</a:t>
            </a:r>
            <a:r>
              <a:rPr lang="en-US" dirty="0"/>
              <a:t>? </a:t>
            </a:r>
            <a:r>
              <a:rPr lang="en-US" b="0" dirty="0"/>
              <a:t>[4 points]</a:t>
            </a:r>
          </a:p>
          <a:p>
            <a:pPr lvl="1"/>
            <a:r>
              <a:rPr lang="en-US" dirty="0"/>
              <a:t>Max throughput</a:t>
            </a:r>
          </a:p>
          <a:p>
            <a:pPr lvl="1"/>
            <a:r>
              <a:rPr lang="en-US" dirty="0"/>
              <a:t>Min tuple latency </a:t>
            </a:r>
          </a:p>
          <a:p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  <a:p>
            <a:endParaRPr lang="en-US" dirty="0"/>
          </a:p>
        </p:txBody>
      </p:sp>
      <p:sp>
        <p:nvSpPr>
          <p:cNvPr id="5" name="Lightning Bolt 4"/>
          <p:cNvSpPr/>
          <p:nvPr/>
        </p:nvSpPr>
        <p:spPr>
          <a:xfrm>
            <a:off x="4617533" y="3538737"/>
            <a:ext cx="596491" cy="517698"/>
          </a:xfrm>
          <a:prstGeom prst="lightningBol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889F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400292" y="2721774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103264" y="2718530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065647" y="3642115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449422" y="3708428"/>
            <a:ext cx="293277" cy="236705"/>
            <a:chOff x="5581337" y="3056661"/>
            <a:chExt cx="293277" cy="236705"/>
          </a:xfrm>
        </p:grpSpPr>
        <p:sp>
          <p:nvSpPr>
            <p:cNvPr id="10" name="Rectangle 9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824557" y="2784334"/>
            <a:ext cx="293277" cy="236705"/>
            <a:chOff x="5581337" y="3056661"/>
            <a:chExt cx="293277" cy="236705"/>
          </a:xfrm>
        </p:grpSpPr>
        <p:sp>
          <p:nvSpPr>
            <p:cNvPr id="15" name="Rectangle 14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 rot="19279571">
            <a:off x="6568317" y="3133055"/>
            <a:ext cx="293277" cy="236705"/>
            <a:chOff x="5581337" y="3056661"/>
            <a:chExt cx="293277" cy="236705"/>
          </a:xfrm>
        </p:grpSpPr>
        <p:sp>
          <p:nvSpPr>
            <p:cNvPr id="20" name="Rectangle 19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3097345"/>
              </p:ext>
            </p:extLst>
          </p:nvPr>
        </p:nvGraphicFramePr>
        <p:xfrm>
          <a:off x="6063024" y="2125029"/>
          <a:ext cx="472172" cy="4444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172">
                  <a:extLst>
                    <a:ext uri="{9D8B030D-6E8A-4147-A177-3AD203B41FA5}">
                      <a16:colId xmlns:a16="http://schemas.microsoft.com/office/drawing/2014/main" val="1476415631"/>
                    </a:ext>
                  </a:extLst>
                </a:gridCol>
              </a:tblGrid>
              <a:tr h="148165"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430711"/>
                  </a:ext>
                </a:extLst>
              </a:tr>
              <a:tr h="148165"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213778"/>
                  </a:ext>
                </a:extLst>
              </a:tr>
              <a:tr h="148165"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419728"/>
                  </a:ext>
                </a:extLst>
              </a:tr>
            </a:tbl>
          </a:graphicData>
        </a:graphic>
      </p:graphicFrame>
      <p:cxnSp>
        <p:nvCxnSpPr>
          <p:cNvPr id="25" name="Straight Arrow Connector 24"/>
          <p:cNvCxnSpPr>
            <a:stCxn id="5" idx="5"/>
            <a:endCxn id="13" idx="2"/>
          </p:cNvCxnSpPr>
          <p:nvPr/>
        </p:nvCxnSpPr>
        <p:spPr>
          <a:xfrm>
            <a:off x="5075312" y="3826515"/>
            <a:ext cx="374110" cy="266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0" idx="0"/>
            <a:endCxn id="8" idx="1"/>
          </p:cNvCxnSpPr>
          <p:nvPr/>
        </p:nvCxnSpPr>
        <p:spPr>
          <a:xfrm>
            <a:off x="5742699" y="3826781"/>
            <a:ext cx="322948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0"/>
            <a:endCxn id="23" idx="2"/>
          </p:cNvCxnSpPr>
          <p:nvPr/>
        </p:nvCxnSpPr>
        <p:spPr>
          <a:xfrm flipV="1">
            <a:off x="6289383" y="3343040"/>
            <a:ext cx="311089" cy="29907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0" idx="0"/>
            <a:endCxn id="7" idx="1"/>
          </p:cNvCxnSpPr>
          <p:nvPr/>
        </p:nvCxnSpPr>
        <p:spPr>
          <a:xfrm flipV="1">
            <a:off x="6829439" y="2903196"/>
            <a:ext cx="273825" cy="25658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4" idx="3"/>
            <a:endCxn id="7" idx="1"/>
          </p:cNvCxnSpPr>
          <p:nvPr/>
        </p:nvCxnSpPr>
        <p:spPr>
          <a:xfrm>
            <a:off x="6535196" y="2347276"/>
            <a:ext cx="568068" cy="55592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7" idx="3"/>
            <a:endCxn id="18" idx="2"/>
          </p:cNvCxnSpPr>
          <p:nvPr/>
        </p:nvCxnSpPr>
        <p:spPr>
          <a:xfrm flipV="1">
            <a:off x="7550736" y="2902687"/>
            <a:ext cx="273821" cy="509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5" idx="0"/>
            <a:endCxn id="6" idx="1"/>
          </p:cNvCxnSpPr>
          <p:nvPr/>
        </p:nvCxnSpPr>
        <p:spPr>
          <a:xfrm>
            <a:off x="8117834" y="2902687"/>
            <a:ext cx="282458" cy="3753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6436481" y="3876361"/>
            <a:ext cx="204943" cy="198852"/>
          </a:xfrm>
          <a:prstGeom prst="can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Can 32"/>
          <p:cNvSpPr/>
          <p:nvPr/>
        </p:nvSpPr>
        <p:spPr>
          <a:xfrm>
            <a:off x="7385663" y="3610193"/>
            <a:ext cx="1008420" cy="465803"/>
          </a:xfrm>
          <a:prstGeom prst="can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Archive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268936" y="4012324"/>
            <a:ext cx="56050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State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846096" y="4735928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6260631" y="4798488"/>
            <a:ext cx="293277" cy="236705"/>
            <a:chOff x="5581337" y="3056661"/>
            <a:chExt cx="293277" cy="236705"/>
          </a:xfrm>
          <a:solidFill>
            <a:schemeClr val="bg1"/>
          </a:solidFill>
        </p:grpSpPr>
        <p:sp>
          <p:nvSpPr>
            <p:cNvPr id="37" name="Rectangle 36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41" name="Straight Arrow Connector 40"/>
          <p:cNvCxnSpPr>
            <a:stCxn id="37" idx="0"/>
            <a:endCxn id="35" idx="1"/>
          </p:cNvCxnSpPr>
          <p:nvPr/>
        </p:nvCxnSpPr>
        <p:spPr>
          <a:xfrm>
            <a:off x="6553908" y="4916841"/>
            <a:ext cx="292188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42" name="Rounded Rectangle 41"/>
          <p:cNvSpPr/>
          <p:nvPr/>
        </p:nvSpPr>
        <p:spPr>
          <a:xfrm>
            <a:off x="8117177" y="4742413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7551168" y="4804973"/>
            <a:ext cx="293277" cy="236705"/>
            <a:chOff x="5581337" y="3056661"/>
            <a:chExt cx="293277" cy="236705"/>
          </a:xfrm>
        </p:grpSpPr>
        <p:sp>
          <p:nvSpPr>
            <p:cNvPr id="44" name="Rectangle 43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48" name="Straight Arrow Connector 47"/>
          <p:cNvCxnSpPr>
            <a:stCxn id="44" idx="0"/>
            <a:endCxn id="42" idx="1"/>
          </p:cNvCxnSpPr>
          <p:nvPr/>
        </p:nvCxnSpPr>
        <p:spPr>
          <a:xfrm>
            <a:off x="7844445" y="4923326"/>
            <a:ext cx="272732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49" name="Straight Arrow Connector 48"/>
          <p:cNvCxnSpPr>
            <a:stCxn id="35" idx="3"/>
            <a:endCxn id="47" idx="2"/>
          </p:cNvCxnSpPr>
          <p:nvPr/>
        </p:nvCxnSpPr>
        <p:spPr>
          <a:xfrm>
            <a:off x="7293568" y="4920594"/>
            <a:ext cx="257600" cy="2732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50" name="Straight Arrow Connector 49"/>
          <p:cNvCxnSpPr>
            <a:stCxn id="42" idx="3"/>
          </p:cNvCxnSpPr>
          <p:nvPr/>
        </p:nvCxnSpPr>
        <p:spPr>
          <a:xfrm>
            <a:off x="8564649" y="4927079"/>
            <a:ext cx="241114" cy="0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51" name="Rounded Rectangle 50"/>
          <p:cNvSpPr/>
          <p:nvPr/>
        </p:nvSpPr>
        <p:spPr>
          <a:xfrm>
            <a:off x="5539717" y="4732685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4983436" y="4795245"/>
            <a:ext cx="293277" cy="236705"/>
            <a:chOff x="5581337" y="3056661"/>
            <a:chExt cx="293277" cy="236705"/>
          </a:xfrm>
        </p:grpSpPr>
        <p:sp>
          <p:nvSpPr>
            <p:cNvPr id="53" name="Rectangle 52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57" name="Straight Arrow Connector 56"/>
          <p:cNvCxnSpPr>
            <a:stCxn id="53" idx="0"/>
            <a:endCxn id="51" idx="1"/>
          </p:cNvCxnSpPr>
          <p:nvPr/>
        </p:nvCxnSpPr>
        <p:spPr>
          <a:xfrm>
            <a:off x="5276713" y="4913598"/>
            <a:ext cx="263004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58" name="Straight Arrow Connector 57"/>
          <p:cNvCxnSpPr>
            <a:stCxn id="51" idx="3"/>
            <a:endCxn id="40" idx="2"/>
          </p:cNvCxnSpPr>
          <p:nvPr/>
        </p:nvCxnSpPr>
        <p:spPr>
          <a:xfrm flipV="1">
            <a:off x="5987189" y="4916841"/>
            <a:ext cx="273442" cy="510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59" name="TextBox 58"/>
          <p:cNvSpPr txBox="1"/>
          <p:nvPr/>
        </p:nvSpPr>
        <p:spPr>
          <a:xfrm>
            <a:off x="8037276" y="5111745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2ms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759707" y="5108501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5ms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443227" y="5105258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1ms</a:t>
            </a:r>
          </a:p>
        </p:txBody>
      </p:sp>
      <p:sp>
        <p:nvSpPr>
          <p:cNvPr id="62" name="Rectangle 61"/>
          <p:cNvSpPr/>
          <p:nvPr/>
        </p:nvSpPr>
        <p:spPr>
          <a:xfrm>
            <a:off x="3900790" y="5641591"/>
            <a:ext cx="50662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1/max(C(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op</a:t>
            </a:r>
            <a:r>
              <a:rPr lang="en-US" sz="1600" baseline="-25000" dirty="0" err="1">
                <a:latin typeface="Consolas" panose="020B0609020204030204" pitchFamily="49" charset="0"/>
                <a:cs typeface="Calibri" panose="020F0502020204030204" pitchFamily="34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)) = 1/5 tuples/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ms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200 tuples/s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sum(C(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op</a:t>
            </a:r>
            <a:r>
              <a:rPr lang="en-US" sz="1600" baseline="-25000" dirty="0" err="1">
                <a:latin typeface="Consolas" panose="020B0609020204030204" pitchFamily="49" charset="0"/>
                <a:cs typeface="Calibri" panose="020F0502020204030204" pitchFamily="34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)) = 1ms + 5ms + 2ms = </a:t>
            </a:r>
            <a:r>
              <a:rPr lang="en-US" sz="16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8ms</a:t>
            </a:r>
          </a:p>
        </p:txBody>
      </p:sp>
    </p:spTree>
    <p:extLst>
      <p:ext uri="{BB962C8B-B14F-4D97-AF65-F5344CB8AC3E}">
        <p14:creationId xmlns:p14="http://schemas.microsoft.com/office/powerpoint/2010/main" val="308164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32" grpId="0" animBg="1"/>
      <p:bldP spid="33" grpId="0" animBg="1"/>
      <p:bldP spid="34" grpId="0"/>
      <p:bldP spid="35" grpId="0" animBg="1"/>
      <p:bldP spid="42" grpId="0" animBg="1"/>
      <p:bldP spid="51" grpId="0" animBg="1"/>
      <p:bldP spid="59" grpId="0"/>
      <p:bldP spid="60" grpId="0"/>
      <p:bldP spid="61" grpId="0"/>
      <p:bldP spid="6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708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Processing,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the three classes of techniques for </a:t>
            </a:r>
            <a:r>
              <a:rPr lang="en-US" dirty="0">
                <a:solidFill>
                  <a:schemeClr val="accent1"/>
                </a:solidFill>
              </a:rPr>
              <a:t>handling overload</a:t>
            </a:r>
            <a:r>
              <a:rPr lang="en-US" dirty="0"/>
              <a:t> situations in continuous queries?</a:t>
            </a:r>
            <a:r>
              <a:rPr lang="en-US" b="0" dirty="0"/>
              <a:t> [6/100 points]</a:t>
            </a:r>
          </a:p>
          <a:p>
            <a:pPr lvl="1"/>
            <a:endParaRPr lang="en-US" sz="1000" b="0" dirty="0"/>
          </a:p>
          <a:p>
            <a:r>
              <a:rPr lang="en-US" dirty="0"/>
              <a:t>#1 </a:t>
            </a:r>
            <a:r>
              <a:rPr lang="en-US" dirty="0">
                <a:solidFill>
                  <a:schemeClr val="accent1"/>
                </a:solidFill>
              </a:rPr>
              <a:t>Back Pressure</a:t>
            </a:r>
          </a:p>
          <a:p>
            <a:pPr lvl="1"/>
            <a:r>
              <a:rPr lang="en-US" dirty="0"/>
              <a:t>Graceful handling of </a:t>
            </a:r>
            <a:br>
              <a:rPr lang="en-US" dirty="0"/>
            </a:br>
            <a:r>
              <a:rPr lang="en-US" dirty="0"/>
              <a:t>overload w/o data loss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Slow down sources</a:t>
            </a:r>
          </a:p>
          <a:p>
            <a:pPr lvl="1"/>
            <a:r>
              <a:rPr lang="en-US" dirty="0"/>
              <a:t>E.g., blocking queues</a:t>
            </a:r>
            <a:endParaRPr lang="en-US" sz="700" dirty="0"/>
          </a:p>
          <a:p>
            <a:r>
              <a:rPr lang="en-US" dirty="0"/>
              <a:t>#2 </a:t>
            </a:r>
            <a:r>
              <a:rPr lang="en-US" dirty="0">
                <a:solidFill>
                  <a:schemeClr val="accent1"/>
                </a:solidFill>
              </a:rPr>
              <a:t>Load Shedding</a:t>
            </a:r>
          </a:p>
          <a:p>
            <a:pPr lvl="1"/>
            <a:r>
              <a:rPr lang="en-US" dirty="0"/>
              <a:t>#1 </a:t>
            </a:r>
            <a:r>
              <a:rPr lang="en-US" b="1" dirty="0">
                <a:solidFill>
                  <a:srgbClr val="7889FB"/>
                </a:solidFill>
              </a:rPr>
              <a:t>Random-sampling</a:t>
            </a:r>
            <a:r>
              <a:rPr lang="en-US" dirty="0"/>
              <a:t>-based load shedding </a:t>
            </a:r>
          </a:p>
          <a:p>
            <a:pPr lvl="1"/>
            <a:r>
              <a:rPr lang="en-US" dirty="0"/>
              <a:t>#2 </a:t>
            </a:r>
            <a:r>
              <a:rPr lang="en-US" b="1" dirty="0">
                <a:solidFill>
                  <a:srgbClr val="7889FB"/>
                </a:solidFill>
              </a:rPr>
              <a:t>Relevance-based</a:t>
            </a:r>
            <a:r>
              <a:rPr lang="en-US" dirty="0"/>
              <a:t> load shedding</a:t>
            </a:r>
          </a:p>
          <a:p>
            <a:pPr lvl="1"/>
            <a:r>
              <a:rPr lang="en-US" dirty="0"/>
              <a:t>#3 </a:t>
            </a:r>
            <a:r>
              <a:rPr lang="en-US" b="1" dirty="0">
                <a:solidFill>
                  <a:srgbClr val="7889FB"/>
                </a:solidFill>
              </a:rPr>
              <a:t>Summary-based</a:t>
            </a:r>
            <a:r>
              <a:rPr lang="en-US" dirty="0"/>
              <a:t> load shedding (synopses)</a:t>
            </a:r>
            <a:endParaRPr lang="en-US" sz="700" dirty="0"/>
          </a:p>
          <a:p>
            <a:r>
              <a:rPr lang="en-US" dirty="0"/>
              <a:t>#3 </a:t>
            </a:r>
            <a:r>
              <a:rPr lang="en-US" dirty="0">
                <a:solidFill>
                  <a:schemeClr val="accent1"/>
                </a:solidFill>
              </a:rPr>
              <a:t>Distributed Stream Processing</a:t>
            </a:r>
            <a:r>
              <a:rPr lang="en-US" dirty="0"/>
              <a:t> </a:t>
            </a:r>
            <a:r>
              <a:rPr lang="en-US" b="0" dirty="0"/>
              <a:t>(see last part)</a:t>
            </a:r>
          </a:p>
          <a:p>
            <a:pPr lvl="1"/>
            <a:r>
              <a:rPr lang="en-US" dirty="0"/>
              <a:t>Data flow partitioning (distribute the query)</a:t>
            </a:r>
          </a:p>
          <a:p>
            <a:pPr lvl="1"/>
            <a:r>
              <a:rPr lang="en-US" dirty="0"/>
              <a:t>Key range partitioning (distribute the data stream</a:t>
            </a:r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  <a:p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6493671" y="2362166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908206" y="2424726"/>
            <a:ext cx="293277" cy="236705"/>
            <a:chOff x="5581337" y="3056661"/>
            <a:chExt cx="293277" cy="236705"/>
          </a:xfrm>
          <a:solidFill>
            <a:schemeClr val="bg1"/>
          </a:solidFill>
        </p:grpSpPr>
        <p:sp>
          <p:nvSpPr>
            <p:cNvPr id="7" name="Rectangle 6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11" name="Straight Arrow Connector 10"/>
          <p:cNvCxnSpPr>
            <a:stCxn id="7" idx="0"/>
            <a:endCxn id="5" idx="1"/>
          </p:cNvCxnSpPr>
          <p:nvPr/>
        </p:nvCxnSpPr>
        <p:spPr>
          <a:xfrm>
            <a:off x="6201483" y="2543079"/>
            <a:ext cx="292188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12" name="Rounded Rectangle 11"/>
          <p:cNvSpPr/>
          <p:nvPr/>
        </p:nvSpPr>
        <p:spPr>
          <a:xfrm>
            <a:off x="7764752" y="2368651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98743" y="2431211"/>
            <a:ext cx="293277" cy="236705"/>
            <a:chOff x="5581337" y="3056661"/>
            <a:chExt cx="293277" cy="236705"/>
          </a:xfrm>
        </p:grpSpPr>
        <p:sp>
          <p:nvSpPr>
            <p:cNvPr id="14" name="Rectangle 13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18" name="Straight Arrow Connector 17"/>
          <p:cNvCxnSpPr>
            <a:stCxn id="14" idx="0"/>
            <a:endCxn id="12" idx="1"/>
          </p:cNvCxnSpPr>
          <p:nvPr/>
        </p:nvCxnSpPr>
        <p:spPr>
          <a:xfrm>
            <a:off x="7492020" y="2549564"/>
            <a:ext cx="272732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19" name="Straight Arrow Connector 18"/>
          <p:cNvCxnSpPr>
            <a:stCxn id="5" idx="3"/>
            <a:endCxn id="17" idx="2"/>
          </p:cNvCxnSpPr>
          <p:nvPr/>
        </p:nvCxnSpPr>
        <p:spPr>
          <a:xfrm>
            <a:off x="6941143" y="2546832"/>
            <a:ext cx="257600" cy="2732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20" name="Straight Arrow Connector 19"/>
          <p:cNvCxnSpPr>
            <a:stCxn id="12" idx="3"/>
          </p:cNvCxnSpPr>
          <p:nvPr/>
        </p:nvCxnSpPr>
        <p:spPr>
          <a:xfrm>
            <a:off x="8212224" y="2553317"/>
            <a:ext cx="241114" cy="0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21" name="Rounded Rectangle 20"/>
          <p:cNvSpPr/>
          <p:nvPr/>
        </p:nvSpPr>
        <p:spPr>
          <a:xfrm>
            <a:off x="5187292" y="2358923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631011" y="2421483"/>
            <a:ext cx="293277" cy="236705"/>
            <a:chOff x="5581337" y="3056661"/>
            <a:chExt cx="293277" cy="236705"/>
          </a:xfrm>
        </p:grpSpPr>
        <p:sp>
          <p:nvSpPr>
            <p:cNvPr id="23" name="Rectangle 22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27" name="Straight Arrow Connector 26"/>
          <p:cNvCxnSpPr>
            <a:stCxn id="23" idx="0"/>
            <a:endCxn id="21" idx="1"/>
          </p:cNvCxnSpPr>
          <p:nvPr/>
        </p:nvCxnSpPr>
        <p:spPr>
          <a:xfrm>
            <a:off x="4924288" y="2539836"/>
            <a:ext cx="263004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28" name="Straight Arrow Connector 27"/>
          <p:cNvCxnSpPr>
            <a:stCxn id="21" idx="3"/>
            <a:endCxn id="10" idx="2"/>
          </p:cNvCxnSpPr>
          <p:nvPr/>
        </p:nvCxnSpPr>
        <p:spPr>
          <a:xfrm flipV="1">
            <a:off x="5634764" y="2543079"/>
            <a:ext cx="273442" cy="510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grpSp>
        <p:nvGrpSpPr>
          <p:cNvPr id="29" name="Group 28"/>
          <p:cNvGrpSpPr/>
          <p:nvPr/>
        </p:nvGrpSpPr>
        <p:grpSpPr>
          <a:xfrm>
            <a:off x="4637806" y="2421482"/>
            <a:ext cx="293277" cy="236705"/>
            <a:chOff x="5581337" y="3056661"/>
            <a:chExt cx="293277" cy="236705"/>
          </a:xfrm>
          <a:solidFill>
            <a:schemeClr val="accent1"/>
          </a:solidFill>
        </p:grpSpPr>
        <p:sp>
          <p:nvSpPr>
            <p:cNvPr id="30" name="Rectangle 29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4753053" y="3137177"/>
            <a:ext cx="3476548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Self-adjusting operator scheduling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Pipeline runs at rate of slowest op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684851" y="2737983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2ms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07282" y="2734739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9ms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090802" y="2731496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3ms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5902314" y="2425599"/>
            <a:ext cx="293277" cy="236705"/>
            <a:chOff x="5581337" y="3056661"/>
            <a:chExt cx="293277" cy="236705"/>
          </a:xfrm>
          <a:solidFill>
            <a:schemeClr val="accent1"/>
          </a:solidFill>
        </p:grpSpPr>
        <p:sp>
          <p:nvSpPr>
            <p:cNvPr id="39" name="Rectangle 38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9982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</a:t>
            </a:r>
            <a:r>
              <a:rPr lang="en-US" dirty="0">
                <a:solidFill>
                  <a:schemeClr val="accent1"/>
                </a:solidFill>
              </a:rPr>
              <a:t>Q&amp;A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725" y="1310400"/>
            <a:ext cx="8229600" cy="4975848"/>
          </a:xfrm>
        </p:spPr>
        <p:txBody>
          <a:bodyPr/>
          <a:lstStyle/>
          <a:p>
            <a:r>
              <a:rPr lang="en-US" dirty="0"/>
              <a:t>Landscape of ML Systems</a:t>
            </a:r>
          </a:p>
          <a:p>
            <a:r>
              <a:rPr lang="en-US" dirty="0" smtClean="0"/>
              <a:t>Distributed </a:t>
            </a:r>
            <a:r>
              <a:rPr lang="en-US" dirty="0"/>
              <a:t>Parameter Servers</a:t>
            </a:r>
          </a:p>
          <a:p>
            <a:r>
              <a:rPr lang="en-US" dirty="0"/>
              <a:t>Q&amp;A and Exam Preparation</a:t>
            </a:r>
          </a:p>
          <a:p>
            <a:pPr lvl="1"/>
            <a:endParaRPr lang="en-US" dirty="0">
              <a:solidFill>
                <a:srgbClr val="7889FB"/>
              </a:solidFill>
            </a:endParaRPr>
          </a:p>
          <a:p>
            <a:pPr lvl="1"/>
            <a:endParaRPr lang="en-US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#2 Course Evaluation and Exam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Evaluation period: </a:t>
            </a:r>
            <a:r>
              <a:rPr lang="en-US" b="1" dirty="0" smtClean="0">
                <a:solidFill>
                  <a:schemeClr val="accent1"/>
                </a:solidFill>
              </a:rPr>
              <a:t>Jan</a:t>
            </a:r>
            <a:r>
              <a:rPr lang="en-US" b="1" dirty="0" smtClean="0">
                <a:solidFill>
                  <a:schemeClr val="accent1"/>
                </a:solidFill>
              </a:rPr>
              <a:t> 15 – Feb 15</a:t>
            </a:r>
            <a:r>
              <a:rPr lang="en-US" dirty="0" smtClean="0">
                <a:solidFill>
                  <a:schemeClr val="tx1"/>
                </a:solidFill>
              </a:rPr>
              <a:t> (1/98)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Exam date: </a:t>
            </a:r>
            <a:r>
              <a:rPr lang="en-US" b="1" dirty="0" smtClean="0">
                <a:solidFill>
                  <a:schemeClr val="accent1"/>
                </a:solidFill>
              </a:rPr>
              <a:t>Feb 10</a:t>
            </a:r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5079950" y="897543"/>
            <a:ext cx="3577312" cy="1299604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Calibri" panose="020F0502020204030204" pitchFamily="34" charset="0"/>
                <a:ea typeface="ＭＳ Ｐゴシック" pitchFamily="-107" charset="-128"/>
                <a:cs typeface="Calibri" panose="020F0502020204030204" pitchFamily="34" charset="0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9pPr>
          </a:lstStyle>
          <a:p>
            <a:pPr algn="ctr"/>
            <a:r>
              <a:rPr lang="en-US" sz="7000" b="1" dirty="0">
                <a:solidFill>
                  <a:schemeClr val="accent1"/>
                </a:solidFill>
              </a:rPr>
              <a:t>Thanks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(please, participate in the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b="1" dirty="0">
                <a:solidFill>
                  <a:srgbClr val="7889FB"/>
                </a:solidFill>
              </a:rPr>
              <a:t>course evaluation</a:t>
            </a:r>
            <a:r>
              <a:rPr lang="en-US" sz="1800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93447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ML System?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Content Placeholder 2"/>
          <p:cNvSpPr>
            <a:spLocks noGrp="1"/>
          </p:cNvSpPr>
          <p:nvPr>
            <p:ph idx="1"/>
          </p:nvPr>
        </p:nvSpPr>
        <p:spPr>
          <a:xfrm>
            <a:off x="628650" y="1640247"/>
            <a:ext cx="7886700" cy="4667340"/>
          </a:xfrm>
        </p:spPr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36F7B24-59FE-48B6-9F6E-869B26DC09AC}"/>
              </a:ext>
            </a:extLst>
          </p:cNvPr>
          <p:cNvSpPr/>
          <p:nvPr/>
        </p:nvSpPr>
        <p:spPr>
          <a:xfrm>
            <a:off x="2092751" y="1469056"/>
            <a:ext cx="5005633" cy="1555595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5165444" y="1555404"/>
            <a:ext cx="1762812" cy="1296000"/>
          </a:xfrm>
          <a:prstGeom prst="ellipse">
            <a:avLst/>
          </a:prstGeom>
          <a:solidFill>
            <a:srgbClr val="7889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Machine Learning (ML)</a:t>
            </a:r>
          </a:p>
        </p:txBody>
      </p:sp>
      <p:sp>
        <p:nvSpPr>
          <p:cNvPr id="61" name="Oval 60"/>
          <p:cNvSpPr/>
          <p:nvPr/>
        </p:nvSpPr>
        <p:spPr>
          <a:xfrm>
            <a:off x="2283542" y="1555404"/>
            <a:ext cx="1764000" cy="1296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Statistics</a:t>
            </a:r>
          </a:p>
        </p:txBody>
      </p:sp>
      <p:sp>
        <p:nvSpPr>
          <p:cNvPr id="62" name="Oval 61"/>
          <p:cNvSpPr/>
          <p:nvPr/>
        </p:nvSpPr>
        <p:spPr>
          <a:xfrm>
            <a:off x="3669481" y="1566337"/>
            <a:ext cx="1762812" cy="1296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19073" y="1773724"/>
            <a:ext cx="18736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ML Applications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(entire KDD/DS lifecycle)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077665" y="1357853"/>
            <a:ext cx="18570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Classification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Regression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Recommenders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Clustering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Dim Reduction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Neural Networks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DBA69B5-7D9B-44B4-8CEE-4C8ECE63CCEC}"/>
              </a:ext>
            </a:extLst>
          </p:cNvPr>
          <p:cNvSpPr/>
          <p:nvPr/>
        </p:nvSpPr>
        <p:spPr>
          <a:xfrm>
            <a:off x="3571237" y="3620016"/>
            <a:ext cx="2047140" cy="875220"/>
          </a:xfrm>
          <a:prstGeom prst="rect">
            <a:avLst/>
          </a:prstGeom>
          <a:solidFill>
            <a:srgbClr val="F701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ML System</a:t>
            </a:r>
          </a:p>
        </p:txBody>
      </p:sp>
      <p:cxnSp>
        <p:nvCxnSpPr>
          <p:cNvPr id="66" name="Straight Arrow Connector 65"/>
          <p:cNvCxnSpPr>
            <a:cxnSpLocks/>
            <a:stCxn id="65" idx="0"/>
            <a:endCxn id="59" idx="2"/>
          </p:cNvCxnSpPr>
          <p:nvPr/>
        </p:nvCxnSpPr>
        <p:spPr>
          <a:xfrm flipV="1">
            <a:off x="4594807" y="3024651"/>
            <a:ext cx="761" cy="595365"/>
          </a:xfrm>
          <a:prstGeom prst="straightConnector1">
            <a:avLst/>
          </a:prstGeom>
          <a:ln w="25400">
            <a:solidFill>
              <a:srgbClr val="7889FB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636F7B24-59FE-48B6-9F6E-869B26DC09AC}"/>
              </a:ext>
            </a:extLst>
          </p:cNvPr>
          <p:cNvSpPr/>
          <p:nvPr/>
        </p:nvSpPr>
        <p:spPr>
          <a:xfrm>
            <a:off x="227814" y="1319795"/>
            <a:ext cx="8708794" cy="5302651"/>
          </a:xfrm>
          <a:prstGeom prst="rect">
            <a:avLst/>
          </a:prstGeom>
          <a:noFill/>
          <a:ln w="254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11" name="Group 110"/>
          <p:cNvGrpSpPr/>
          <p:nvPr/>
        </p:nvGrpSpPr>
        <p:grpSpPr>
          <a:xfrm>
            <a:off x="5618377" y="3876850"/>
            <a:ext cx="3318231" cy="2594767"/>
            <a:chOff x="5618377" y="3876850"/>
            <a:chExt cx="3318231" cy="2594767"/>
          </a:xfrm>
        </p:grpSpPr>
        <p:sp>
          <p:nvSpPr>
            <p:cNvPr id="69" name="Oval 68"/>
            <p:cNvSpPr/>
            <p:nvPr/>
          </p:nvSpPr>
          <p:spPr>
            <a:xfrm>
              <a:off x="6967535" y="4545271"/>
              <a:ext cx="1762812" cy="1296000"/>
            </a:xfrm>
            <a:prstGeom prst="ellipse">
              <a:avLst/>
            </a:prstGeom>
            <a:solidFill>
              <a:srgbClr val="7889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HPC</a:t>
              </a:r>
            </a:p>
            <a:p>
              <a:pPr algn="ctr"/>
              <a:endParaRPr lang="en-US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endParaRPr lang="en-US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6661213" y="5175617"/>
              <a:ext cx="1764000" cy="1296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Prog</a:t>
              </a:r>
              <a:r>
                <a:rPr lang="en-US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 Language Compilers</a:t>
              </a:r>
            </a:p>
          </p:txBody>
        </p:sp>
        <p:cxnSp>
          <p:nvCxnSpPr>
            <p:cNvPr id="71" name="Straight Arrow Connector 70"/>
            <p:cNvCxnSpPr>
              <a:cxnSpLocks/>
              <a:endCxn id="65" idx="3"/>
            </p:cNvCxnSpPr>
            <p:nvPr/>
          </p:nvCxnSpPr>
          <p:spPr>
            <a:xfrm flipH="1" flipV="1">
              <a:off x="5618377" y="4057626"/>
              <a:ext cx="1178587" cy="672189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6796964" y="3876850"/>
              <a:ext cx="21396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Compilation Techniques</a:t>
              </a: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315082" y="3523606"/>
            <a:ext cx="3256155" cy="2965665"/>
            <a:chOff x="315082" y="3523606"/>
            <a:chExt cx="3256155" cy="2965665"/>
          </a:xfrm>
        </p:grpSpPr>
        <p:sp>
          <p:nvSpPr>
            <p:cNvPr id="74" name="Oval 73"/>
            <p:cNvSpPr/>
            <p:nvPr/>
          </p:nvSpPr>
          <p:spPr>
            <a:xfrm>
              <a:off x="392284" y="4192115"/>
              <a:ext cx="1764000" cy="1296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Distributed Systems</a:t>
              </a:r>
            </a:p>
            <a:p>
              <a:pPr algn="ctr"/>
              <a:endPara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endPara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5" name="Oval 74"/>
            <p:cNvSpPr/>
            <p:nvPr/>
          </p:nvSpPr>
          <p:spPr>
            <a:xfrm>
              <a:off x="565015" y="5193271"/>
              <a:ext cx="1762812" cy="1296000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endPara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endPara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Operating  Systems</a:t>
              </a:r>
            </a:p>
          </p:txBody>
        </p:sp>
        <p:sp>
          <p:nvSpPr>
            <p:cNvPr id="76" name="Oval 75"/>
            <p:cNvSpPr/>
            <p:nvPr/>
          </p:nvSpPr>
          <p:spPr>
            <a:xfrm>
              <a:off x="1097629" y="4768612"/>
              <a:ext cx="1931321" cy="1139472"/>
            </a:xfrm>
            <a:prstGeom prst="ellipse">
              <a:avLst/>
            </a:prstGeom>
            <a:solidFill>
              <a:srgbClr val="7889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Data Management</a:t>
              </a:r>
            </a:p>
          </p:txBody>
        </p:sp>
        <p:cxnSp>
          <p:nvCxnSpPr>
            <p:cNvPr id="77" name="Straight Arrow Connector 76"/>
            <p:cNvCxnSpPr>
              <a:cxnSpLocks/>
              <a:endCxn id="65" idx="1"/>
            </p:cNvCxnSpPr>
            <p:nvPr/>
          </p:nvCxnSpPr>
          <p:spPr>
            <a:xfrm flipV="1">
              <a:off x="2392650" y="4057626"/>
              <a:ext cx="1178587" cy="546956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/>
            <p:cNvSpPr txBox="1"/>
            <p:nvPr/>
          </p:nvSpPr>
          <p:spPr>
            <a:xfrm>
              <a:off x="315082" y="3523606"/>
              <a:ext cx="2713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Runtime Techniques (Execution, Data Access)</a:t>
              </a: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3652285" y="4495236"/>
            <a:ext cx="2477487" cy="1843526"/>
            <a:chOff x="3652285" y="4495236"/>
            <a:chExt cx="2477487" cy="1843526"/>
          </a:xfrm>
        </p:grpSpPr>
        <p:sp>
          <p:nvSpPr>
            <p:cNvPr id="80" name="Oval 79"/>
            <p:cNvSpPr/>
            <p:nvPr/>
          </p:nvSpPr>
          <p:spPr>
            <a:xfrm>
              <a:off x="3652285" y="5315359"/>
              <a:ext cx="1939093" cy="1023403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HW Architecture</a:t>
              </a:r>
            </a:p>
          </p:txBody>
        </p:sp>
        <p:cxnSp>
          <p:nvCxnSpPr>
            <p:cNvPr id="81" name="Straight Arrow Connector 80"/>
            <p:cNvCxnSpPr>
              <a:cxnSpLocks/>
              <a:endCxn id="65" idx="2"/>
            </p:cNvCxnSpPr>
            <p:nvPr/>
          </p:nvCxnSpPr>
          <p:spPr>
            <a:xfrm flipV="1">
              <a:off x="4594795" y="4495236"/>
              <a:ext cx="12" cy="682668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4475835" y="4957296"/>
              <a:ext cx="16539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Accelerators</a:t>
              </a:r>
            </a:p>
          </p:txBody>
        </p:sp>
      </p:grpSp>
      <p:sp>
        <p:nvSpPr>
          <p:cNvPr id="113" name="Rectangle 112"/>
          <p:cNvSpPr/>
          <p:nvPr/>
        </p:nvSpPr>
        <p:spPr>
          <a:xfrm>
            <a:off x="5927206" y="3265965"/>
            <a:ext cx="17395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Rapidly Evolving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3321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</p:spTree>
    <p:extLst>
      <p:ext uri="{BB962C8B-B14F-4D97-AF65-F5344CB8AC3E}">
        <p14:creationId xmlns:p14="http://schemas.microsoft.com/office/powerpoint/2010/main" val="142970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7" grpId="0" animBg="1"/>
      <p:bldP spid="1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Science Lifecycle</a:t>
            </a:r>
            <a:br>
              <a:rPr lang="en-US" dirty="0"/>
            </a:br>
            <a:r>
              <a:rPr lang="en-US" sz="2400" dirty="0"/>
              <a:t>aka KDD Process</a:t>
            </a:r>
            <a:br>
              <a:rPr lang="en-US" sz="2400" dirty="0"/>
            </a:br>
            <a:r>
              <a:rPr lang="en-US" sz="2400" dirty="0"/>
              <a:t>aka CRISP-DM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pic>
        <p:nvPicPr>
          <p:cNvPr id="6" name="Picture 10" descr="https://upload.wikimedia.org/wikipedia/commons/thumb/d/d8/Emblem-person-blue.svg/1024px-Emblem-person-blu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2258" y="1497412"/>
            <a:ext cx="900732" cy="900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794997" y="4421874"/>
            <a:ext cx="1391352" cy="1407754"/>
            <a:chOff x="3930084" y="4978403"/>
            <a:chExt cx="1729952" cy="1750352"/>
          </a:xfrm>
        </p:grpSpPr>
        <p:pic>
          <p:nvPicPr>
            <p:cNvPr id="9" name="Picture 8" descr="https://upload.wikimedia.org/wikipedia/commons/thumb/1/1b/Emblem-person-red.svg/2000px-Emblem-person-red.svg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033" y="4978403"/>
              <a:ext cx="1118656" cy="1118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3930084" y="5925130"/>
              <a:ext cx="1729952" cy="803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Data/SW Engineer</a:t>
              </a:r>
            </a:p>
          </p:txBody>
        </p:sp>
      </p:grp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62" y="2637991"/>
            <a:ext cx="726111" cy="744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7478845" y="4421874"/>
            <a:ext cx="1391352" cy="1407754"/>
            <a:chOff x="3930084" y="4978403"/>
            <a:chExt cx="1729952" cy="1750352"/>
          </a:xfrm>
        </p:grpSpPr>
        <p:pic>
          <p:nvPicPr>
            <p:cNvPr id="13" name="Picture 12" descr="https://upload.wikimedia.org/wikipedia/commons/thumb/1/1b/Emblem-person-red.svg/2000px-Emblem-person-red.svg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033" y="4978403"/>
              <a:ext cx="1118656" cy="1118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3930084" y="5925130"/>
              <a:ext cx="1729952" cy="803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ML/DevOps Engineer</a:t>
              </a:r>
            </a:p>
          </p:txBody>
        </p:sp>
      </p:grpSp>
      <p:sp>
        <p:nvSpPr>
          <p:cNvPr id="24" name="Chevron 23"/>
          <p:cNvSpPr/>
          <p:nvPr/>
        </p:nvSpPr>
        <p:spPr>
          <a:xfrm>
            <a:off x="1149073" y="2888977"/>
            <a:ext cx="2670084" cy="984738"/>
          </a:xfrm>
          <a:prstGeom prst="chevron">
            <a:avLst>
              <a:gd name="adj" fmla="val 3673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 Integration 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 Cleaning 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 Preparation</a:t>
            </a:r>
          </a:p>
        </p:txBody>
      </p:sp>
      <p:cxnSp>
        <p:nvCxnSpPr>
          <p:cNvPr id="27" name="Straight Arrow Connector 26"/>
          <p:cNvCxnSpPr>
            <a:stCxn id="9" idx="0"/>
          </p:cNvCxnSpPr>
          <p:nvPr/>
        </p:nvCxnSpPr>
        <p:spPr>
          <a:xfrm flipH="1" flipV="1">
            <a:off x="1469232" y="3873715"/>
            <a:ext cx="1576" cy="548159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" idx="2"/>
            <a:endCxn id="31" idx="0"/>
          </p:cNvCxnSpPr>
          <p:nvPr/>
        </p:nvCxnSpPr>
        <p:spPr>
          <a:xfrm>
            <a:off x="4642624" y="2398151"/>
            <a:ext cx="169546" cy="491941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0"/>
          </p:cNvCxnSpPr>
          <p:nvPr/>
        </p:nvCxnSpPr>
        <p:spPr>
          <a:xfrm flipH="1" flipV="1">
            <a:off x="8150663" y="3874830"/>
            <a:ext cx="3993" cy="547044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B00B4DCB-D90E-4ACA-AE9A-9750B816235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5" t="9698" r="6904" b="11693"/>
          <a:stretch/>
        </p:blipFill>
        <p:spPr>
          <a:xfrm>
            <a:off x="106167" y="3323544"/>
            <a:ext cx="967752" cy="896761"/>
          </a:xfrm>
          <a:prstGeom prst="rect">
            <a:avLst/>
          </a:prstGeom>
        </p:spPr>
      </p:pic>
      <p:sp>
        <p:nvSpPr>
          <p:cNvPr id="31" name="Chevron 30"/>
          <p:cNvSpPr/>
          <p:nvPr/>
        </p:nvSpPr>
        <p:spPr>
          <a:xfrm>
            <a:off x="3658000" y="2890092"/>
            <a:ext cx="267008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Model Selection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Training 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Hyper-parameters</a:t>
            </a:r>
          </a:p>
        </p:txBody>
      </p:sp>
      <p:sp>
        <p:nvSpPr>
          <p:cNvPr id="32" name="Chevron 31"/>
          <p:cNvSpPr/>
          <p:nvPr/>
        </p:nvSpPr>
        <p:spPr>
          <a:xfrm>
            <a:off x="6122289" y="2890092"/>
            <a:ext cx="267008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Validate &amp; Debug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Deployment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Scoring &amp; Feedback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966618" y="1577982"/>
            <a:ext cx="103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Scientist</a:t>
            </a:r>
          </a:p>
        </p:txBody>
      </p:sp>
      <p:cxnSp>
        <p:nvCxnSpPr>
          <p:cNvPr id="36" name="Straight Arrow Connector 35"/>
          <p:cNvCxnSpPr>
            <a:stCxn id="6" idx="2"/>
            <a:endCxn id="24" idx="0"/>
          </p:cNvCxnSpPr>
          <p:nvPr/>
        </p:nvCxnSpPr>
        <p:spPr>
          <a:xfrm flipH="1">
            <a:off x="2303243" y="2398151"/>
            <a:ext cx="2339381" cy="490826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6" idx="2"/>
            <a:endCxn id="32" idx="0"/>
          </p:cNvCxnSpPr>
          <p:nvPr/>
        </p:nvCxnSpPr>
        <p:spPr>
          <a:xfrm>
            <a:off x="4642624" y="2398151"/>
            <a:ext cx="2633835" cy="491941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62539" y="693338"/>
            <a:ext cx="2190606" cy="12003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Data-centric View: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Application perspective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Workload perspective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perspective</a:t>
            </a:r>
          </a:p>
        </p:txBody>
      </p:sp>
      <p:cxnSp>
        <p:nvCxnSpPr>
          <p:cNvPr id="50" name="Straight Arrow Connector 49"/>
          <p:cNvCxnSpPr>
            <a:endCxn id="24" idx="2"/>
          </p:cNvCxnSpPr>
          <p:nvPr/>
        </p:nvCxnSpPr>
        <p:spPr>
          <a:xfrm flipH="1" flipV="1">
            <a:off x="2303243" y="3873715"/>
            <a:ext cx="1576" cy="548159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endCxn id="31" idx="2"/>
          </p:cNvCxnSpPr>
          <p:nvPr/>
        </p:nvCxnSpPr>
        <p:spPr>
          <a:xfrm flipV="1">
            <a:off x="4812170" y="3874830"/>
            <a:ext cx="0" cy="547044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32" idx="2"/>
          </p:cNvCxnSpPr>
          <p:nvPr/>
        </p:nvCxnSpPr>
        <p:spPr>
          <a:xfrm flipV="1">
            <a:off x="7276459" y="3874830"/>
            <a:ext cx="0" cy="547044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>
            <a:off x="2304819" y="4421874"/>
            <a:ext cx="4971640" cy="0"/>
          </a:xfrm>
          <a:prstGeom prst="straightConnector1">
            <a:avLst/>
          </a:prstGeom>
          <a:ln w="19050">
            <a:solidFill>
              <a:srgbClr val="7889FB"/>
            </a:soli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407874" y="4511708"/>
            <a:ext cx="4786744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Process </a:t>
            </a:r>
            <a:b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(experimentation, refinements, ML pipelines)</a:t>
            </a:r>
          </a:p>
        </p:txBody>
      </p:sp>
    </p:spTree>
    <p:extLst>
      <p:ext uri="{BB962C8B-B14F-4D97-AF65-F5344CB8AC3E}">
        <p14:creationId xmlns:p14="http://schemas.microsoft.com/office/powerpoint/2010/main" val="291785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6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Driving Factors for 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Improved </a:t>
            </a:r>
            <a:r>
              <a:rPr lang="en-US" dirty="0">
                <a:solidFill>
                  <a:srgbClr val="7889FB"/>
                </a:solidFill>
              </a:rPr>
              <a:t>Algorithms and Models</a:t>
            </a:r>
          </a:p>
          <a:p>
            <a:pPr lvl="1"/>
            <a:r>
              <a:rPr lang="en-US" dirty="0"/>
              <a:t>Success across data and application domains</a:t>
            </a:r>
            <a:br>
              <a:rPr lang="en-US" dirty="0"/>
            </a:br>
            <a:r>
              <a:rPr lang="en-US" dirty="0"/>
              <a:t>(e.g., health care, finance, transport, production) </a:t>
            </a:r>
          </a:p>
          <a:p>
            <a:pPr lvl="1"/>
            <a:r>
              <a:rPr lang="en-US" dirty="0"/>
              <a:t>More complex models which leverage large data</a:t>
            </a:r>
          </a:p>
          <a:p>
            <a:pPr lvl="1"/>
            <a:endParaRPr lang="en-US" dirty="0"/>
          </a:p>
          <a:p>
            <a:r>
              <a:rPr lang="en-US" dirty="0"/>
              <a:t>Availability of </a:t>
            </a:r>
            <a:r>
              <a:rPr lang="en-US" dirty="0">
                <a:solidFill>
                  <a:srgbClr val="7889FB"/>
                </a:solidFill>
              </a:rPr>
              <a:t>Large Data</a:t>
            </a:r>
            <a:r>
              <a:rPr lang="en-US" dirty="0"/>
              <a:t> Collections</a:t>
            </a:r>
          </a:p>
          <a:p>
            <a:pPr lvl="1"/>
            <a:r>
              <a:rPr lang="en-US" dirty="0"/>
              <a:t>Increasing automation and monitoring </a:t>
            </a:r>
            <a:r>
              <a:rPr lang="en-AT" dirty="0">
                <a:sym typeface="Wingdings" panose="05000000000000000000" pitchFamily="2" charset="2"/>
              </a:rPr>
              <a:t></a:t>
            </a:r>
            <a:r>
              <a:rPr lang="en-US" dirty="0">
                <a:sym typeface="Wingdings" panose="05000000000000000000" pitchFamily="2" charset="2"/>
              </a:rPr>
              <a:t> data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(simplified by cloud computing &amp; services)</a:t>
            </a:r>
            <a:endParaRPr lang="en-US" dirty="0"/>
          </a:p>
          <a:p>
            <a:pPr lvl="1"/>
            <a:r>
              <a:rPr lang="en-US" dirty="0"/>
              <a:t>Feedback loops, data programming/augmentation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7889FB"/>
                </a:solidFill>
              </a:rPr>
              <a:t>HW &amp; SW </a:t>
            </a:r>
            <a:r>
              <a:rPr lang="en-US" dirty="0"/>
              <a:t>Advancements</a:t>
            </a:r>
          </a:p>
          <a:p>
            <a:pPr lvl="1"/>
            <a:r>
              <a:rPr lang="en-US" dirty="0"/>
              <a:t>Higher performance of hardware and infrastructure (cloud)</a:t>
            </a:r>
          </a:p>
          <a:p>
            <a:pPr lvl="1"/>
            <a:r>
              <a:rPr lang="en-US" dirty="0"/>
              <a:t>Open-source large-scale computation frameworks, </a:t>
            </a:r>
            <a:br>
              <a:rPr lang="en-US" dirty="0"/>
            </a:br>
            <a:r>
              <a:rPr lang="en-US" dirty="0"/>
              <a:t>ML systems, and vendor-provides libraries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961235" y="3067666"/>
            <a:ext cx="1863215" cy="1313227"/>
            <a:chOff x="6931739" y="2792364"/>
            <a:chExt cx="1863215" cy="1313227"/>
          </a:xfrm>
        </p:grpSpPr>
        <p:sp>
          <p:nvSpPr>
            <p:cNvPr id="5" name="TextBox 4"/>
            <p:cNvSpPr txBox="1"/>
            <p:nvPr/>
          </p:nvSpPr>
          <p:spPr>
            <a:xfrm>
              <a:off x="7517695" y="3136491"/>
              <a:ext cx="617563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047703" y="3731342"/>
              <a:ext cx="747251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Model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931739" y="3736259"/>
              <a:ext cx="747251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Usage</a:t>
              </a:r>
            </a:p>
          </p:txBody>
        </p:sp>
        <p:cxnSp>
          <p:nvCxnSpPr>
            <p:cNvPr id="8" name="Straight Arrow Connector 7"/>
            <p:cNvCxnSpPr>
              <a:cxnSpLocks/>
              <a:endCxn id="6" idx="0"/>
            </p:cNvCxnSpPr>
            <p:nvPr/>
          </p:nvCxnSpPr>
          <p:spPr>
            <a:xfrm>
              <a:off x="8190270" y="3342967"/>
              <a:ext cx="231059" cy="388375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cxnSpLocks/>
              <a:stCxn id="6" idx="1"/>
              <a:endCxn id="7" idx="3"/>
            </p:cNvCxnSpPr>
            <p:nvPr/>
          </p:nvCxnSpPr>
          <p:spPr>
            <a:xfrm flipH="1">
              <a:off x="7678990" y="3916008"/>
              <a:ext cx="368713" cy="4917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cxnSpLocks/>
              <a:stCxn id="7" idx="0"/>
              <a:endCxn id="5" idx="1"/>
            </p:cNvCxnSpPr>
            <p:nvPr/>
          </p:nvCxnSpPr>
          <p:spPr>
            <a:xfrm flipV="1">
              <a:off x="7305365" y="3321157"/>
              <a:ext cx="212330" cy="415102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6990733" y="2792364"/>
              <a:ext cx="1750145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Feedback Loop</a:t>
              </a:r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468" y="1503047"/>
            <a:ext cx="2182857" cy="1238291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835797" y="1189832"/>
            <a:ext cx="2042827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Credit: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Andrew Ng’14]</a:t>
            </a:r>
          </a:p>
        </p:txBody>
      </p:sp>
      <p:pic>
        <p:nvPicPr>
          <p:cNvPr id="26" name="Picture 10" descr="http://www.nersc.gov/assets/ImageGallery/Computational-Systems/_resampled/resizedimage250247-Magellan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55972" y="4855812"/>
            <a:ext cx="1089025" cy="1076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FF41F32-C583-48DB-9957-69C7C0D1F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031" y="5511185"/>
            <a:ext cx="1032611" cy="64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51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of ML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432053"/>
            <a:ext cx="8196170" cy="4667340"/>
          </a:xfrm>
        </p:spPr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5" name="Rectangle 4"/>
          <p:cNvSpPr/>
          <p:nvPr/>
        </p:nvSpPr>
        <p:spPr>
          <a:xfrm>
            <a:off x="2875937" y="1907454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ML Apps &amp; Algorithms</a:t>
            </a:r>
          </a:p>
        </p:txBody>
      </p:sp>
      <p:sp>
        <p:nvSpPr>
          <p:cNvPr id="6" name="Rectangle 5"/>
          <p:cNvSpPr/>
          <p:nvPr/>
        </p:nvSpPr>
        <p:spPr>
          <a:xfrm>
            <a:off x="2880852" y="2576048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Language Abstractions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2875935" y="3244643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Fault Tolerance</a:t>
            </a:r>
          </a:p>
        </p:txBody>
      </p:sp>
      <p:sp>
        <p:nvSpPr>
          <p:cNvPr id="8" name="Rectangle 7"/>
          <p:cNvSpPr/>
          <p:nvPr/>
        </p:nvSpPr>
        <p:spPr>
          <a:xfrm>
            <a:off x="2875934" y="3913237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Execution Strategies</a:t>
            </a:r>
          </a:p>
        </p:txBody>
      </p:sp>
      <p:sp>
        <p:nvSpPr>
          <p:cNvPr id="9" name="Rectangle 8"/>
          <p:cNvSpPr/>
          <p:nvPr/>
        </p:nvSpPr>
        <p:spPr>
          <a:xfrm>
            <a:off x="2880852" y="4581831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 Representations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80852" y="5250425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HW &amp; Infrastructure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880852" y="1274640"/>
            <a:ext cx="2782529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01031" y="2487560"/>
            <a:ext cx="2864530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Eager interpretation, lazy evaluation,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prog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 compilation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05946" y="3170903"/>
            <a:ext cx="3087327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Approximation, lineage,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checkpointing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, checksums, ECC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805947" y="1814048"/>
            <a:ext cx="2864530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Supervised, unsupervised, RL</a:t>
            </a:r>
          </a:p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linear algebra, libs,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AutoML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88198" y="915760"/>
            <a:ext cx="182388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Validation &amp; Debugging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20239" y="684701"/>
            <a:ext cx="2005776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Deployment &amp; Scoring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6344" y="1457835"/>
            <a:ext cx="219752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Hyper-parameter Tuning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5853" y="2259165"/>
            <a:ext cx="219752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 and Feature Selection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774" y="4151877"/>
            <a:ext cx="233561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Preparation </a:t>
            </a:r>
            <a:b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(e.g., one-hot, binning)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6857" y="5110526"/>
            <a:ext cx="233561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Integration &amp; Data Cleaning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1941" y="3188314"/>
            <a:ext cx="233561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Programming &amp; Augmentation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96113" y="3819830"/>
            <a:ext cx="2864530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Local, distributed, cloud </a:t>
            </a:r>
            <a:b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(data, task, parameter server)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01028" y="4493340"/>
            <a:ext cx="3091877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Dense &amp; sparse tensor/matrix;</a:t>
            </a:r>
          </a:p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compress, partition, cache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796111" y="5166850"/>
            <a:ext cx="2679295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CPUs, NUMA, GPUs, FPGAs, ASICs, RDMA, SSD/NVM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2469" y="5961744"/>
            <a:ext cx="7808783" cy="70788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Improve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accuracy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performance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resource requirements</a:t>
            </a:r>
          </a:p>
          <a:p>
            <a:pPr algn="ctr"/>
            <a:r>
              <a:rPr lang="en-AT" sz="20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</a:t>
            </a:r>
            <a:r>
              <a:rPr lang="en-US" sz="20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Specialization &amp; Heterogeneity</a:t>
            </a:r>
            <a:endParaRPr lang="en-US" sz="2000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982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2" grpId="0"/>
      <p:bldP spid="14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4" grpId="0"/>
      <p:bldP spid="25" grpId="0"/>
      <p:bldP spid="26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Accelerators (GPUs, FPGAs, ASICs)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1784" y="1310400"/>
            <a:ext cx="8422216" cy="4667340"/>
          </a:xfrm>
        </p:spPr>
        <p:txBody>
          <a:bodyPr/>
          <a:lstStyle/>
          <a:p>
            <a:r>
              <a:rPr lang="en-US" dirty="0"/>
              <a:t>Memory- vs Compute-intensive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CPU:</a:t>
            </a:r>
            <a:r>
              <a:rPr lang="en-US" dirty="0"/>
              <a:t> dense/sparse, large mem, high </a:t>
            </a:r>
            <a:br>
              <a:rPr lang="en-US" dirty="0"/>
            </a:br>
            <a:r>
              <a:rPr lang="en-US" dirty="0"/>
              <a:t>mem-bandwidth, moderate compute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GPU:</a:t>
            </a:r>
            <a:r>
              <a:rPr lang="en-US" dirty="0"/>
              <a:t> dense, small mem, slow PCI, </a:t>
            </a:r>
            <a:br>
              <a:rPr lang="en-US" dirty="0"/>
            </a:br>
            <a:r>
              <a:rPr lang="en-US" dirty="0"/>
              <a:t>very high mem-bandwidth / compute</a:t>
            </a:r>
          </a:p>
          <a:p>
            <a:endParaRPr lang="en-US" sz="1200" dirty="0"/>
          </a:p>
          <a:p>
            <a:r>
              <a:rPr lang="en-US" dirty="0">
                <a:solidFill>
                  <a:srgbClr val="7889FB"/>
                </a:solidFill>
              </a:rPr>
              <a:t>Graphics Processing Units</a:t>
            </a:r>
            <a:r>
              <a:rPr lang="en-US" dirty="0"/>
              <a:t> (GPUs) </a:t>
            </a:r>
          </a:p>
          <a:p>
            <a:pPr lvl="1"/>
            <a:r>
              <a:rPr lang="en-US" dirty="0"/>
              <a:t>Extensively used for deep learning training and scoring</a:t>
            </a:r>
          </a:p>
          <a:p>
            <a:pPr lvl="1"/>
            <a:r>
              <a:rPr lang="en-US" dirty="0"/>
              <a:t>NVIDIA Volta: “tensor cores” for 4x4 mm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64 2B FMA instruction</a:t>
            </a:r>
            <a:endParaRPr lang="en-US" dirty="0"/>
          </a:p>
          <a:p>
            <a:r>
              <a:rPr lang="en-US" dirty="0">
                <a:solidFill>
                  <a:srgbClr val="7889FB"/>
                </a:solidFill>
              </a:rPr>
              <a:t>Field-Programmable Gate Arrays</a:t>
            </a:r>
            <a:r>
              <a:rPr lang="en-US" dirty="0"/>
              <a:t> (FPGAs)</a:t>
            </a:r>
          </a:p>
          <a:p>
            <a:pPr lvl="1"/>
            <a:r>
              <a:rPr lang="en-US" dirty="0"/>
              <a:t>Customizable HW accelerators for </a:t>
            </a:r>
            <a:r>
              <a:rPr lang="en-US" dirty="0" err="1"/>
              <a:t>prefiltering</a:t>
            </a:r>
            <a:r>
              <a:rPr lang="en-US" dirty="0"/>
              <a:t>, compression, DL</a:t>
            </a:r>
          </a:p>
          <a:p>
            <a:pPr lvl="1"/>
            <a:r>
              <a:rPr lang="en-US" dirty="0"/>
              <a:t>Examples: Microsoft Catapult/Brainwave Neural Processing Units (NPUs)</a:t>
            </a:r>
          </a:p>
          <a:p>
            <a:r>
              <a:rPr lang="en-US" dirty="0">
                <a:solidFill>
                  <a:srgbClr val="7889FB"/>
                </a:solidFill>
              </a:rPr>
              <a:t>Application-Specific Integrated Circuits</a:t>
            </a:r>
            <a:r>
              <a:rPr lang="en-US" dirty="0"/>
              <a:t> (ASIC)</a:t>
            </a:r>
          </a:p>
          <a:p>
            <a:pPr lvl="1"/>
            <a:r>
              <a:rPr lang="en-US" dirty="0"/>
              <a:t>Spectrum of chips: DL accelerators to computer vision</a:t>
            </a:r>
          </a:p>
          <a:p>
            <a:pPr lvl="1"/>
            <a:r>
              <a:rPr lang="en-US" dirty="0"/>
              <a:t>Examples: Google TPUs (64K 1B FMA), NVIDIA DLA, Intel NNP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8" name="Rectangle 7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466735" y="1455813"/>
            <a:ext cx="2448233" cy="1785206"/>
            <a:chOff x="5525729" y="1563968"/>
            <a:chExt cx="2448233" cy="1785206"/>
          </a:xfrm>
        </p:grpSpPr>
        <p:cxnSp>
          <p:nvCxnSpPr>
            <p:cNvPr id="16" name="Straight Arrow Connector 15"/>
            <p:cNvCxnSpPr/>
            <p:nvPr/>
          </p:nvCxnSpPr>
          <p:spPr>
            <a:xfrm flipV="1">
              <a:off x="6027174" y="1563968"/>
              <a:ext cx="0" cy="139554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6027174" y="2959510"/>
              <a:ext cx="184846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5525729" y="2115243"/>
              <a:ext cx="432619" cy="35394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sz="1700" dirty="0">
                  <a:latin typeface="Calibri" panose="020F0502020204030204" pitchFamily="34" charset="0"/>
                  <a:cs typeface="Calibri" panose="020F0502020204030204" pitchFamily="34" charset="0"/>
                </a:rPr>
                <a:t>Ops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845278" y="2995231"/>
              <a:ext cx="2128684" cy="35394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700" dirty="0">
                  <a:latin typeface="Calibri" panose="020F0502020204030204" pitchFamily="34" charset="0"/>
                  <a:cs typeface="Calibri" panose="020F0502020204030204" pitchFamily="34" charset="0"/>
                </a:rPr>
                <a:t>Operational Intensity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6027174" y="1720645"/>
              <a:ext cx="796413" cy="1238865"/>
            </a:xfrm>
            <a:prstGeom prst="line">
              <a:avLst/>
            </a:prstGeom>
            <a:ln w="254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6823587" y="1720645"/>
              <a:ext cx="1052052" cy="0"/>
            </a:xfrm>
            <a:prstGeom prst="line">
              <a:avLst/>
            </a:prstGeom>
            <a:ln w="254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/>
            <p:nvPr/>
          </p:nvSpPr>
          <p:spPr>
            <a:xfrm>
              <a:off x="6154067" y="2391856"/>
              <a:ext cx="365646" cy="2359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ML</a:t>
              </a: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7525668" y="1629854"/>
              <a:ext cx="365646" cy="2359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DL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66273" y="2109994"/>
              <a:ext cx="1081548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Roofline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9617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ML- vs DL-centric Systems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ML:</a:t>
            </a:r>
            <a:r>
              <a:rPr lang="en-US" dirty="0"/>
              <a:t> dense and sparse matrices or tensors, different sparse </a:t>
            </a:r>
            <a:br>
              <a:rPr lang="en-US" dirty="0"/>
            </a:br>
            <a:r>
              <a:rPr lang="en-US" dirty="0"/>
              <a:t>formats (CSR, CSC, COO), frames (heterogeneous)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DL:</a:t>
            </a:r>
            <a:r>
              <a:rPr lang="en-US" dirty="0"/>
              <a:t> mostly dense tensors, </a:t>
            </a:r>
            <a:br>
              <a:rPr lang="en-US" dirty="0"/>
            </a:br>
            <a:r>
              <a:rPr lang="en-US" dirty="0" err="1"/>
              <a:t>embeddings</a:t>
            </a:r>
            <a:r>
              <a:rPr lang="en-US" dirty="0"/>
              <a:t> for NLP, graphs</a:t>
            </a:r>
          </a:p>
          <a:p>
            <a:pPr lvl="1"/>
            <a:endParaRPr lang="en-US" sz="1200" dirty="0"/>
          </a:p>
          <a:p>
            <a:r>
              <a:rPr lang="en-US" dirty="0"/>
              <a:t>Data-Parallel Operations for ML</a:t>
            </a:r>
          </a:p>
          <a:p>
            <a:pPr lvl="1"/>
            <a:r>
              <a:rPr lang="en-US" dirty="0"/>
              <a:t>Distributed matrices: </a:t>
            </a:r>
            <a:r>
              <a:rPr lang="en-US" dirty="0">
                <a:latin typeface="Consolas" panose="020B0609020204030204" pitchFamily="49" charset="0"/>
              </a:rPr>
              <a:t>RDD&lt;</a:t>
            </a:r>
            <a:r>
              <a:rPr lang="en-US" dirty="0" err="1">
                <a:latin typeface="Consolas" panose="020B0609020204030204" pitchFamily="49" charset="0"/>
              </a:rPr>
              <a:t>MatrixIndexes,MatrixBlock</a:t>
            </a:r>
            <a:r>
              <a:rPr lang="en-US" dirty="0">
                <a:latin typeface="Consolas" panose="020B0609020204030204" pitchFamily="49" charset="0"/>
              </a:rPr>
              <a:t>&gt;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Data properties: </a:t>
            </a:r>
            <a:r>
              <a:rPr lang="en-US" b="1" dirty="0">
                <a:solidFill>
                  <a:srgbClr val="7889FB"/>
                </a:solidFill>
              </a:rPr>
              <a:t>distributed caching</a:t>
            </a:r>
            <a:r>
              <a:rPr lang="en-US" dirty="0"/>
              <a:t>, </a:t>
            </a:r>
            <a:br>
              <a:rPr lang="en-US" dirty="0"/>
            </a:br>
            <a:r>
              <a:rPr lang="en-US" b="1" dirty="0">
                <a:solidFill>
                  <a:srgbClr val="7889FB"/>
                </a:solidFill>
              </a:rPr>
              <a:t>partitioning</a:t>
            </a:r>
            <a:r>
              <a:rPr lang="en-US" dirty="0"/>
              <a:t>, </a:t>
            </a:r>
            <a:r>
              <a:rPr lang="en-US" b="1" dirty="0">
                <a:solidFill>
                  <a:srgbClr val="7889FB"/>
                </a:solidFill>
              </a:rPr>
              <a:t>compression</a:t>
            </a:r>
          </a:p>
          <a:p>
            <a:endParaRPr lang="en-US" sz="1200" dirty="0"/>
          </a:p>
          <a:p>
            <a:r>
              <a:rPr lang="en-US" dirty="0" err="1"/>
              <a:t>Lossy</a:t>
            </a:r>
            <a:r>
              <a:rPr lang="en-US" dirty="0"/>
              <a:t> Compression </a:t>
            </a:r>
            <a:r>
              <a:rPr lang="en-AT" dirty="0">
                <a:sym typeface="Wingdings" panose="05000000000000000000" pitchFamily="2" charset="2"/>
              </a:rPr>
              <a:t>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Acc</a:t>
            </a:r>
            <a:r>
              <a:rPr lang="en-US" dirty="0">
                <a:sym typeface="Wingdings" panose="05000000000000000000" pitchFamily="2" charset="2"/>
              </a:rPr>
              <a:t>/Perf-Tradeoff</a:t>
            </a: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Sparsification</a:t>
            </a:r>
            <a:r>
              <a:rPr lang="en-US" dirty="0">
                <a:sym typeface="Wingdings" panose="05000000000000000000" pitchFamily="2" charset="2"/>
              </a:rPr>
              <a:t> (reduce non-zero values)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Quantization (reduce value domain), learned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New data types: Intel </a:t>
            </a:r>
            <a:r>
              <a:rPr lang="en-US" dirty="0" err="1">
                <a:sym typeface="Wingdings" panose="05000000000000000000" pitchFamily="2" charset="2"/>
              </a:rPr>
              <a:t>Flexpoint</a:t>
            </a:r>
            <a:r>
              <a:rPr lang="en-US" dirty="0">
                <a:sym typeface="Wingdings" panose="05000000000000000000" pitchFamily="2" charset="2"/>
              </a:rPr>
              <a:t> (mantissa, </a:t>
            </a:r>
            <a:r>
              <a:rPr lang="en-US" dirty="0" err="1">
                <a:sym typeface="Wingdings" panose="05000000000000000000" pitchFamily="2" charset="2"/>
              </a:rPr>
              <a:t>exp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91663" y="2317142"/>
            <a:ext cx="344129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vec</a:t>
            </a:r>
            <a:r>
              <a:rPr lang="en-US" dirty="0">
                <a:latin typeface="Consolas" panose="020B0609020204030204" pitchFamily="49" charset="0"/>
              </a:rPr>
              <a:t>(Berlin) </a:t>
            </a:r>
            <a:r>
              <a:rPr lang="en-AT" dirty="0">
                <a:latin typeface="Consolas" panose="020B0609020204030204" pitchFamily="49" charset="0"/>
              </a:rPr>
              <a:t>–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vec</a:t>
            </a:r>
            <a:r>
              <a:rPr lang="en-US" dirty="0">
                <a:latin typeface="Consolas" panose="020B0609020204030204" pitchFamily="49" charset="0"/>
              </a:rPr>
              <a:t>(Germany) 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+ </a:t>
            </a:r>
            <a:r>
              <a:rPr lang="en-US" dirty="0" err="1">
                <a:latin typeface="Consolas" panose="020B0609020204030204" pitchFamily="49" charset="0"/>
              </a:rPr>
              <a:t>vec</a:t>
            </a:r>
            <a:r>
              <a:rPr lang="en-US" dirty="0">
                <a:latin typeface="Consolas" panose="020B0609020204030204" pitchFamily="49" charset="0"/>
              </a:rPr>
              <a:t>(France) </a:t>
            </a:r>
            <a:r>
              <a:rPr lang="en-AT" dirty="0">
                <a:latin typeface="Consolas" panose="020B0609020204030204" pitchFamily="49" charset="0"/>
              </a:rPr>
              <a:t>≈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vec</a:t>
            </a:r>
            <a:r>
              <a:rPr lang="en-US" dirty="0">
                <a:latin typeface="Consolas" panose="020B0609020204030204" pitchFamily="49" charset="0"/>
              </a:rPr>
              <a:t>(Paris) 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7662218" y="3523671"/>
            <a:ext cx="1402889" cy="857838"/>
            <a:chOff x="7158522" y="1319753"/>
            <a:chExt cx="1402889" cy="857838"/>
          </a:xfrm>
        </p:grpSpPr>
        <p:sp>
          <p:nvSpPr>
            <p:cNvPr id="21" name="Rectangle 20"/>
            <p:cNvSpPr/>
            <p:nvPr/>
          </p:nvSpPr>
          <p:spPr>
            <a:xfrm>
              <a:off x="7258642" y="1583702"/>
              <a:ext cx="556181" cy="59388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96422" y="1583701"/>
              <a:ext cx="556181" cy="59388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288493" y="1781666"/>
              <a:ext cx="485380" cy="367644"/>
            </a:xfrm>
            <a:prstGeom prst="rect">
              <a:avLst/>
            </a:prstGeom>
            <a:solidFill>
              <a:srgbClr val="7889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31822" y="1781666"/>
              <a:ext cx="485380" cy="367644"/>
            </a:xfrm>
            <a:prstGeom prst="rect">
              <a:avLst/>
            </a:prstGeom>
            <a:solidFill>
              <a:srgbClr val="7889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158522" y="1319753"/>
              <a:ext cx="750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Node1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810543" y="1321323"/>
              <a:ext cx="750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Node2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910483" y="4629650"/>
            <a:ext cx="2120494" cy="1690853"/>
            <a:chOff x="6910483" y="4629650"/>
            <a:chExt cx="2120494" cy="169085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0483" y="4935509"/>
              <a:ext cx="2120494" cy="1384994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7134753" y="4629650"/>
              <a:ext cx="1841670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[</a:t>
              </a:r>
              <a:r>
                <a:rPr lang="en-US" sz="1400" b="1" dirty="0">
                  <a:latin typeface="Calibri" panose="020F0502020204030204" pitchFamily="34" charset="0"/>
                  <a:cs typeface="Calibri" panose="020F0502020204030204" pitchFamily="34" charset="0"/>
                </a:rPr>
                <a:t>Credit: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Song Han’16]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28" name="Rectangle 27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8021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>
            <a:latin typeface="Calibri" panose="020F0502020204030204" pitchFamily="34" charset="0"/>
            <a:cs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Ins="0" rtlCol="0">
        <a:spAutoFit/>
      </a:bodyPr>
      <a:lstStyle>
        <a:defPPr algn="ctr">
          <a:defRPr dirty="0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U-Graz-Powerpoint-Standard-Juli2018-v4.potx" id="{4AC053B4-8322-43F5-A727-5B659888AAC6}" vid="{588F3A19-2155-4FC5-B6D9-DEED5DC3003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TU-Graz-Powerpoint-Standard-Juli2018-v4</Template>
  <TotalTime>43953</TotalTime>
  <Words>1926</Words>
  <Application>Microsoft Office PowerPoint</Application>
  <PresentationFormat>On-screen Show (4:3)</PresentationFormat>
  <Paragraphs>665</Paragraphs>
  <Slides>31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ＭＳ Ｐゴシック</vt:lpstr>
      <vt:lpstr>Arial</vt:lpstr>
      <vt:lpstr>Calibri</vt:lpstr>
      <vt:lpstr>Consolas</vt:lpstr>
      <vt:lpstr>Wingdings</vt:lpstr>
      <vt:lpstr>TU Graz Standard</vt:lpstr>
      <vt:lpstr>Data Integration and Large Scale Analysis 12 Distributed ML Systems</vt:lpstr>
      <vt:lpstr>Agenda</vt:lpstr>
      <vt:lpstr>Landscape of ML Systems</vt:lpstr>
      <vt:lpstr>What is an ML System?</vt:lpstr>
      <vt:lpstr>The Data Science Lifecycle aka KDD Process aka CRISP-DM</vt:lpstr>
      <vt:lpstr>Driving Factors for ML</vt:lpstr>
      <vt:lpstr>Stack of ML Systems</vt:lpstr>
      <vt:lpstr>Accelerators (GPUs, FPGAs, ASICs)</vt:lpstr>
      <vt:lpstr>Data Representation</vt:lpstr>
      <vt:lpstr>Execution Strategies</vt:lpstr>
      <vt:lpstr>Fault Tolerance &amp; Resilience</vt:lpstr>
      <vt:lpstr>Language Abstractions</vt:lpstr>
      <vt:lpstr>ML Applications</vt:lpstr>
      <vt:lpstr>Landscape of ML Systems</vt:lpstr>
      <vt:lpstr>Distributed Parameter Servers</vt:lpstr>
      <vt:lpstr>Background: Mini-batch ML Algorithms</vt:lpstr>
      <vt:lpstr>Background: Mini-batch DNN Training (LeNet)</vt:lpstr>
      <vt:lpstr>Overview Data-Parallel Parameter Servers</vt:lpstr>
      <vt:lpstr>History of Parameter Servers</vt:lpstr>
      <vt:lpstr>Basic Worker Algorithm (batch)</vt:lpstr>
      <vt:lpstr>Extended Worker Algorithm (nfetch batches)</vt:lpstr>
      <vt:lpstr>Update Strategies</vt:lpstr>
      <vt:lpstr>Q&amp;A and Exam Preparation</vt:lpstr>
      <vt:lpstr>Multiple choice question (40/100)</vt:lpstr>
      <vt:lpstr>Data Warehousing </vt:lpstr>
      <vt:lpstr>Message-oriented Middleware</vt:lpstr>
      <vt:lpstr>Schema Matching / Entity Linking</vt:lpstr>
      <vt:lpstr>Data Parallel Computation / Stream Mining</vt:lpstr>
      <vt:lpstr>Stream Processing</vt:lpstr>
      <vt:lpstr>Stream Processing, cont.</vt:lpstr>
      <vt:lpstr>Summary and 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12: Distributed ML</dc:title>
  <dc:subject/>
  <dc:creator>Shafaq Siddiqi</dc:creator>
  <cp:keywords/>
  <dc:description/>
  <cp:lastModifiedBy>Shafaq Siddiqui</cp:lastModifiedBy>
  <cp:revision>1988</cp:revision>
  <cp:lastPrinted>2020-01-20T19:46:59Z</cp:lastPrinted>
  <dcterms:created xsi:type="dcterms:W3CDTF">2018-07-12T06:39:10Z</dcterms:created>
  <dcterms:modified xsi:type="dcterms:W3CDTF">2023-01-27T13:37:56Z</dcterms:modified>
  <cp:category/>
</cp:coreProperties>
</file>